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Override1.xml" ContentType="application/vnd.openxmlformats-officedocument.themeOverr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2.xml" ContentType="application/vnd.openxmlformats-officedocument.themeOverride+xml"/>
  <Override PartName="/ppt/tags/tag28.xml" ContentType="application/vnd.openxmlformats-officedocument.presentationml.tags+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 id="2147484020" r:id="rId2"/>
    <p:sldMasterId id="2147484068" r:id="rId3"/>
    <p:sldMasterId id="2147484092" r:id="rId4"/>
    <p:sldMasterId id="2147484140" r:id="rId5"/>
    <p:sldMasterId id="2147484272" r:id="rId6"/>
    <p:sldMasterId id="2147484284" r:id="rId7"/>
    <p:sldMasterId id="2147484296" r:id="rId8"/>
  </p:sldMasterIdLst>
  <p:notesMasterIdLst>
    <p:notesMasterId r:id="rId41"/>
  </p:notesMasterIdLst>
  <p:sldIdLst>
    <p:sldId id="280" r:id="rId9"/>
    <p:sldId id="258" r:id="rId10"/>
    <p:sldId id="271" r:id="rId11"/>
    <p:sldId id="272" r:id="rId12"/>
    <p:sldId id="273" r:id="rId13"/>
    <p:sldId id="274" r:id="rId14"/>
    <p:sldId id="263" r:id="rId15"/>
    <p:sldId id="264" r:id="rId16"/>
    <p:sldId id="275" r:id="rId17"/>
    <p:sldId id="265" r:id="rId18"/>
    <p:sldId id="267" r:id="rId19"/>
    <p:sldId id="268" r:id="rId20"/>
    <p:sldId id="269" r:id="rId21"/>
    <p:sldId id="270" r:id="rId22"/>
    <p:sldId id="276" r:id="rId23"/>
    <p:sldId id="257" r:id="rId24"/>
    <p:sldId id="277" r:id="rId25"/>
    <p:sldId id="278" r:id="rId26"/>
    <p:sldId id="281" r:id="rId27"/>
    <p:sldId id="282" r:id="rId28"/>
    <p:sldId id="283" r:id="rId29"/>
    <p:sldId id="284" r:id="rId30"/>
    <p:sldId id="285" r:id="rId31"/>
    <p:sldId id="286" r:id="rId32"/>
    <p:sldId id="289" r:id="rId33"/>
    <p:sldId id="291" r:id="rId34"/>
    <p:sldId id="287" r:id="rId35"/>
    <p:sldId id="288" r:id="rId36"/>
    <p:sldId id="290" r:id="rId37"/>
    <p:sldId id="295" r:id="rId38"/>
    <p:sldId id="292" r:id="rId39"/>
    <p:sldId id="294"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86477" autoAdjust="0"/>
  </p:normalViewPr>
  <p:slideViewPr>
    <p:cSldViewPr>
      <p:cViewPr>
        <p:scale>
          <a:sx n="71" d="100"/>
          <a:sy n="71" d="100"/>
        </p:scale>
        <p:origin x="-1392" y="-15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67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B0C996-288A-4A76-92EE-8E0D109F5389}" type="datetimeFigureOut">
              <a:rPr lang="en-IN" smtClean="0"/>
              <a:pPr/>
              <a:t>02-08-2023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64F558-2625-4C5A-ADA9-4358B00DD87A}" type="slidenum">
              <a:rPr lang="en-IN" smtClean="0"/>
              <a:pPr/>
              <a:t>‹#›</a:t>
            </a:fld>
            <a:endParaRPr lang="en-IN"/>
          </a:p>
        </p:txBody>
      </p:sp>
    </p:spTree>
    <p:extLst>
      <p:ext uri="{BB962C8B-B14F-4D97-AF65-F5344CB8AC3E}">
        <p14:creationId xmlns:p14="http://schemas.microsoft.com/office/powerpoint/2010/main" val="218949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3D3A2B02-E75B-4389-8D10-A66D381D2324}" type="datetimeFigureOut">
              <a:rPr lang="en-IN" smtClean="0"/>
              <a:pPr/>
              <a:t>02-08-2023</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spd="med" advTm="45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advTm="45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5D9BC313-0E64-4D1F-A63A-550D5BC38C82}" type="slidenum">
              <a:rPr lang="en-IN" smtClean="0"/>
              <a:pPr/>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advTm="45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transition spd="med" advTm="45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5D9BC313-0E64-4D1F-A63A-550D5BC38C82}" type="slidenum">
              <a:rPr lang="en-IN" smtClean="0"/>
              <a:pPr/>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med" advTm="45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transition spd="med" advTm="45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5D9BC313-0E64-4D1F-A63A-550D5BC38C82}" type="slidenum">
              <a:rPr lang="en-IN" smtClean="0"/>
              <a:pPr/>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med" advTm="45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5D9BC313-0E64-4D1F-A63A-550D5BC38C82}"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transition spd="med" advTm="45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transition spd="med" advTm="45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5D9BC313-0E64-4D1F-A63A-550D5BC38C82}"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med" advTm="45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3D3A2B02-E75B-4389-8D10-A66D381D2324}" type="datetimeFigureOut">
              <a:rPr lang="en-IN" smtClean="0"/>
              <a:pPr/>
              <a:t>02-08-2023</a:t>
            </a:fld>
            <a:endParaRPr lang="en-IN"/>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IN"/>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a:xfrm>
            <a:off x="457200" y="6480969"/>
            <a:ext cx="4260056" cy="300831"/>
          </a:xfrm>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a:xfrm>
            <a:off x="2619376" y="6480969"/>
            <a:ext cx="4260056" cy="300831"/>
          </a:xfrm>
        </p:spPr>
        <p:txBody>
          <a:bodyPr/>
          <a:lstStyle/>
          <a:p>
            <a:endParaRPr lang="en-IN"/>
          </a:p>
        </p:txBody>
      </p:sp>
      <p:sp>
        <p:nvSpPr>
          <p:cNvPr id="6" name="Slide Number Placeholder 5"/>
          <p:cNvSpPr>
            <a:spLocks noGrp="1"/>
          </p:cNvSpPr>
          <p:nvPr>
            <p:ph type="sldNum" sz="quarter" idx="12"/>
          </p:nvPr>
        </p:nvSpPr>
        <p:spPr>
          <a:xfrm>
            <a:off x="8451056" y="809624"/>
            <a:ext cx="502920" cy="300831"/>
          </a:xfrm>
        </p:spPr>
        <p:txBody>
          <a:bodyPr/>
          <a:lstStyle/>
          <a:p>
            <a:fld id="{5D9BC313-0E64-4D1F-A63A-550D5BC38C82}" type="slidenum">
              <a:rPr lang="en-IN" smtClean="0"/>
              <a:pPr/>
              <a:t>‹#›</a:t>
            </a:fld>
            <a:endParaRPr lang="en-IN"/>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transition spd="med" advTm="450">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a:xfrm>
            <a:off x="457200" y="6480969"/>
            <a:ext cx="4260056" cy="301752"/>
          </a:xfrm>
        </p:spPr>
        <p:txBody>
          <a:bodyPr/>
          <a:lstStyle/>
          <a:p>
            <a:endParaRPr lang="en-IN"/>
          </a:p>
        </p:txBody>
      </p:sp>
      <p:sp>
        <p:nvSpPr>
          <p:cNvPr id="7" name="Slide Number Placeholder 6"/>
          <p:cNvSpPr>
            <a:spLocks noGrp="1"/>
          </p:cNvSpPr>
          <p:nvPr>
            <p:ph type="sldNum" sz="quarter" idx="12"/>
          </p:nvPr>
        </p:nvSpPr>
        <p:spPr>
          <a:xfrm>
            <a:off x="7589520" y="6480969"/>
            <a:ext cx="502920" cy="301752"/>
          </a:xfrm>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3D3A2B02-E75B-4389-8D10-A66D381D2324}" type="datetimeFigureOut">
              <a:rPr lang="en-IN" smtClean="0"/>
              <a:pPr/>
              <a:t>02-08-2023</a:t>
            </a:fld>
            <a:endParaRPr lang="en-IN"/>
          </a:p>
        </p:txBody>
      </p:sp>
      <p:sp>
        <p:nvSpPr>
          <p:cNvPr id="8" name="Footer Placeholder 7"/>
          <p:cNvSpPr>
            <a:spLocks noGrp="1"/>
          </p:cNvSpPr>
          <p:nvPr>
            <p:ph type="ftr" sz="quarter" idx="11"/>
          </p:nvPr>
        </p:nvSpPr>
        <p:spPr>
          <a:xfrm>
            <a:off x="457200" y="6480969"/>
            <a:ext cx="4261104" cy="301752"/>
          </a:xfrm>
        </p:spPr>
        <p:txBody>
          <a:bodyPr/>
          <a:lstStyle/>
          <a:p>
            <a:endParaRPr lang="en-IN"/>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5D9BC313-0E64-4D1F-A63A-550D5BC38C82}"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transition spd="med" advTm="450">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9BC313-0E64-4D1F-A63A-550D5BC38C82}" type="slidenum">
              <a:rPr lang="en-IN" smtClean="0"/>
              <a:pPr/>
              <a:t>‹#›</a:t>
            </a:fld>
            <a:endParaRPr lang="en-IN"/>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transition spd="med" advTm="450">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3D3A2B02-E75B-4389-8D10-A66D381D2324}" type="datetimeFigureOut">
              <a:rPr lang="en-IN" smtClean="0"/>
              <a:pPr/>
              <a:t>02-08-2023</a:t>
            </a:fld>
            <a:endParaRPr lang="en-IN"/>
          </a:p>
        </p:txBody>
      </p:sp>
      <p:sp>
        <p:nvSpPr>
          <p:cNvPr id="3" name="Footer Placeholder 2"/>
          <p:cNvSpPr>
            <a:spLocks noGrp="1"/>
          </p:cNvSpPr>
          <p:nvPr>
            <p:ph type="ftr" sz="quarter" idx="11"/>
          </p:nvPr>
        </p:nvSpPr>
        <p:spPr>
          <a:xfrm>
            <a:off x="457200" y="6481890"/>
            <a:ext cx="4260056" cy="300831"/>
          </a:xfrm>
        </p:spPr>
        <p:txBody>
          <a:bodyPr/>
          <a:lstStyle/>
          <a:p>
            <a:endParaRPr lang="en-IN"/>
          </a:p>
        </p:txBody>
      </p:sp>
      <p:sp>
        <p:nvSpPr>
          <p:cNvPr id="4" name="Slide Number Placeholder 3"/>
          <p:cNvSpPr>
            <a:spLocks noGrp="1"/>
          </p:cNvSpPr>
          <p:nvPr>
            <p:ph type="sldNum" sz="quarter" idx="12"/>
          </p:nvPr>
        </p:nvSpPr>
        <p:spPr>
          <a:xfrm>
            <a:off x="7589520" y="6480969"/>
            <a:ext cx="502920" cy="301752"/>
          </a:xfrm>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IN"/>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5D9BC313-0E64-4D1F-A63A-550D5BC38C82}"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transition spd="med" advTm="450">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IN"/>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5D9BC313-0E64-4D1F-A63A-550D5BC38C82}"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transition spd="med" advTm="450">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advTm="450">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advTm="450">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D9BC313-0E64-4D1F-A63A-550D5BC38C82}" type="slidenum">
              <a:rPr lang="en-IN" smtClean="0"/>
              <a:pPr/>
              <a:t>‹#›</a:t>
            </a:fld>
            <a:endParaRPr lang="en-IN"/>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Tm="45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9BC313-0E64-4D1F-A63A-550D5BC38C82}" type="slidenum">
              <a:rPr lang="en-IN" smtClean="0"/>
              <a:pPr/>
              <a:t>‹#›</a:t>
            </a:fld>
            <a:endParaRPr lang="en-IN"/>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Tm="450">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17" name="Footer Placeholder 16"/>
          <p:cNvSpPr>
            <a:spLocks noGrp="1"/>
          </p:cNvSpPr>
          <p:nvPr>
            <p:ph type="ftr" sz="quarter" idx="11"/>
          </p:nvPr>
        </p:nvSpPr>
        <p:spPr/>
        <p:txBody>
          <a:bodyPr/>
          <a:lstStyle>
            <a:extLst/>
          </a:lstStyle>
          <a:p>
            <a:endParaRPr lang="en-IN"/>
          </a:p>
        </p:txBody>
      </p:sp>
      <p:sp>
        <p:nvSpPr>
          <p:cNvPr id="29" name="Slide Number Placeholder 28"/>
          <p:cNvSpPr>
            <a:spLocks noGrp="1"/>
          </p:cNvSpPr>
          <p:nvPr>
            <p:ph type="sldNum" sz="quarter" idx="12"/>
          </p:nvPr>
        </p:nvSpPr>
        <p:spPr/>
        <p:txBody>
          <a:bodyPr/>
          <a:lstStyle>
            <a:extLst/>
          </a:lstStyle>
          <a:p>
            <a:fld id="{5D9BC313-0E64-4D1F-A63A-550D5BC38C82}" type="slidenum">
              <a:rPr lang="en-IN" smtClean="0"/>
              <a:pPr/>
              <a:t>‹#›</a:t>
            </a:fld>
            <a:endParaRPr lang="en-IN"/>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transition spd="med" advTm="450">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transition spd="med" advTm="450">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5D9BC313-0E64-4D1F-A63A-550D5BC38C82}" type="slidenum">
              <a:rPr lang="en-IN" smtClean="0"/>
              <a:pPr/>
              <a:t>‹#›</a:t>
            </a:fld>
            <a:endParaRPr lang="en-IN"/>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transition spd="med" advTm="450">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a:xfrm>
            <a:off x="914400" y="55499"/>
            <a:ext cx="5562600" cy="365125"/>
          </a:xfrm>
        </p:spPr>
        <p:txBody>
          <a:bodyPr/>
          <a:lstStyle>
            <a:extLst/>
          </a:lstStyle>
          <a:p>
            <a:endParaRPr lang="en-IN"/>
          </a:p>
        </p:txBody>
      </p:sp>
      <p:sp>
        <p:nvSpPr>
          <p:cNvPr id="7" name="Slide Number Placeholder 6"/>
          <p:cNvSpPr>
            <a:spLocks noGrp="1"/>
          </p:cNvSpPr>
          <p:nvPr>
            <p:ph type="sldNum" sz="quarter" idx="12"/>
          </p:nvPr>
        </p:nvSpPr>
        <p:spPr>
          <a:xfrm>
            <a:off x="8610600" y="55499"/>
            <a:ext cx="457200" cy="365125"/>
          </a:xfrm>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17" name="Footer Placeholder 16"/>
          <p:cNvSpPr>
            <a:spLocks noGrp="1"/>
          </p:cNvSpPr>
          <p:nvPr>
            <p:ph type="ftr" sz="quarter" idx="11"/>
          </p:nvPr>
        </p:nvSpPr>
        <p:spPr/>
        <p:txBody>
          <a:bodyPr/>
          <a:lstStyle>
            <a:extLst/>
          </a:lstStyle>
          <a:p>
            <a:endParaRPr lang="en-IN"/>
          </a:p>
        </p:txBody>
      </p:sp>
      <p:sp>
        <p:nvSpPr>
          <p:cNvPr id="29" name="Slide Number Placeholder 28"/>
          <p:cNvSpPr>
            <a:spLocks noGrp="1"/>
          </p:cNvSpPr>
          <p:nvPr>
            <p:ph type="sldNum" sz="quarter" idx="12"/>
          </p:nvPr>
        </p:nvSpPr>
        <p:spPr/>
        <p:txBody>
          <a:bodyPr/>
          <a:lstStyle>
            <a:extLst/>
          </a:lstStyle>
          <a:p>
            <a:fld id="{5D9BC313-0E64-4D1F-A63A-550D5BC38C82}" type="slidenum">
              <a:rPr lang="en-IN" smtClean="0"/>
              <a:pPr/>
              <a:t>‹#›</a:t>
            </a:fld>
            <a:endParaRPr lang="en-IN"/>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transition spd="med" advTm="450">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transition spd="med" advTm="45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5D9BC313-0E64-4D1F-A63A-550D5BC38C82}" type="slidenum">
              <a:rPr lang="en-IN" smtClean="0"/>
              <a:pPr/>
              <a:t>‹#›</a:t>
            </a:fld>
            <a:endParaRPr lang="en-IN"/>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transition spd="med" advTm="450">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a:xfrm>
            <a:off x="914400" y="55499"/>
            <a:ext cx="5562600" cy="365125"/>
          </a:xfrm>
        </p:spPr>
        <p:txBody>
          <a:bodyPr/>
          <a:lstStyle>
            <a:extLst/>
          </a:lstStyle>
          <a:p>
            <a:endParaRPr lang="en-IN"/>
          </a:p>
        </p:txBody>
      </p:sp>
      <p:sp>
        <p:nvSpPr>
          <p:cNvPr id="7" name="Slide Number Placeholder 6"/>
          <p:cNvSpPr>
            <a:spLocks noGrp="1"/>
          </p:cNvSpPr>
          <p:nvPr>
            <p:ph type="sldNum" sz="quarter" idx="12"/>
          </p:nvPr>
        </p:nvSpPr>
        <p:spPr>
          <a:xfrm>
            <a:off x="8610600" y="55499"/>
            <a:ext cx="457200" cy="365125"/>
          </a:xfrm>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Date Placeholder 1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16" name="Slide Number Placeholder 15"/>
          <p:cNvSpPr>
            <a:spLocks noGrp="1"/>
          </p:cNvSpPr>
          <p:nvPr>
            <p:ph type="sldNum" sz="quarter" idx="11"/>
          </p:nvPr>
        </p:nvSpPr>
        <p:spPr/>
        <p:txBody>
          <a:bodyPr/>
          <a:lstStyle/>
          <a:p>
            <a:fld id="{5D9BC313-0E64-4D1F-A63A-550D5BC38C82}" type="slidenum">
              <a:rPr lang="en-IN" smtClean="0"/>
              <a:pPr/>
              <a:t>‹#›</a:t>
            </a:fld>
            <a:endParaRPr lang="en-IN"/>
          </a:p>
        </p:txBody>
      </p:sp>
      <p:sp>
        <p:nvSpPr>
          <p:cNvPr id="17" name="Footer Placeholder 16"/>
          <p:cNvSpPr>
            <a:spLocks noGrp="1"/>
          </p:cNvSpPr>
          <p:nvPr>
            <p:ph type="ftr" sz="quarter" idx="12"/>
          </p:nvPr>
        </p:nvSpPr>
        <p:spPr/>
        <p:txBody>
          <a:bodyPr/>
          <a:lstStyle/>
          <a:p>
            <a:endParaRPr lang="en-IN"/>
          </a:p>
        </p:txBody>
      </p:sp>
    </p:spTree>
  </p:cSld>
  <p:clrMapOvr>
    <a:masterClrMapping/>
  </p:clrMapOvr>
  <p:transition spd="med" advTm="450">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Date Placeholder 1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15" name="Slide Number Placeholder 14"/>
          <p:cNvSpPr>
            <a:spLocks noGrp="1"/>
          </p:cNvSpPr>
          <p:nvPr>
            <p:ph type="sldNum" sz="quarter" idx="11"/>
          </p:nvPr>
        </p:nvSpPr>
        <p:spPr/>
        <p:txBody>
          <a:bodyPr/>
          <a:lstStyle/>
          <a:p>
            <a:fld id="{5D9BC313-0E64-4D1F-A63A-550D5BC38C82}" type="slidenum">
              <a:rPr lang="en-IN" smtClean="0"/>
              <a:pPr/>
              <a:t>‹#›</a:t>
            </a:fld>
            <a:endParaRPr lang="en-IN"/>
          </a:p>
        </p:txBody>
      </p:sp>
      <p:sp>
        <p:nvSpPr>
          <p:cNvPr id="16" name="Footer Placeholder 15"/>
          <p:cNvSpPr>
            <a:spLocks noGrp="1"/>
          </p:cNvSpPr>
          <p:nvPr>
            <p:ph type="ftr" sz="quarter" idx="12"/>
          </p:nvPr>
        </p:nvSpPr>
        <p:spPr/>
        <p:txBody>
          <a:bodyPr/>
          <a:lstStyle/>
          <a:p>
            <a:endParaRPr lang="en-IN"/>
          </a:p>
        </p:txBody>
      </p:sp>
    </p:spTree>
  </p:cSld>
  <p:clrMapOvr>
    <a:masterClrMapping/>
  </p:clrMapOvr>
  <p:transition spd="med" advTm="45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13" name="Slide Number Placeholder 12"/>
          <p:cNvSpPr>
            <a:spLocks noGrp="1"/>
          </p:cNvSpPr>
          <p:nvPr>
            <p:ph type="sldNum" sz="quarter" idx="11"/>
          </p:nvPr>
        </p:nvSpPr>
        <p:spPr/>
        <p:txBody>
          <a:bodyPr/>
          <a:lstStyle/>
          <a:p>
            <a:fld id="{5D9BC313-0E64-4D1F-A63A-550D5BC38C82}" type="slidenum">
              <a:rPr lang="en-IN" smtClean="0"/>
              <a:pPr/>
              <a:t>‹#›</a:t>
            </a:fld>
            <a:endParaRPr lang="en-IN"/>
          </a:p>
        </p:txBody>
      </p:sp>
      <p:sp>
        <p:nvSpPr>
          <p:cNvPr id="14" name="Footer Placeholder 13"/>
          <p:cNvSpPr>
            <a:spLocks noGrp="1"/>
          </p:cNvSpPr>
          <p:nvPr>
            <p:ph type="ftr" sz="quarter" idx="12"/>
          </p:nvPr>
        </p:nvSpPr>
        <p:spPr/>
        <p:txBody>
          <a:bodyPr/>
          <a:lstStyle/>
          <a:p>
            <a:endParaRPr lang="en-IN"/>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Tree>
  </p:cSld>
  <p:clrMapOvr>
    <a:masterClrMapping/>
  </p:clrMapOvr>
  <p:transition spd="med" advTm="450">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9" name="Slide Number Placeholder 8"/>
          <p:cNvSpPr>
            <a:spLocks noGrp="1"/>
          </p:cNvSpPr>
          <p:nvPr>
            <p:ph type="sldNum" sz="quarter" idx="11"/>
          </p:nvPr>
        </p:nvSpPr>
        <p:spPr/>
        <p:txBody>
          <a:bodyPr/>
          <a:lstStyle/>
          <a:p>
            <a:fld id="{5D9BC313-0E64-4D1F-A63A-550D5BC38C82}" type="slidenum">
              <a:rPr lang="en-IN" smtClean="0"/>
              <a:pPr/>
              <a:t>‹#›</a:t>
            </a:fld>
            <a:endParaRPr lang="en-IN"/>
          </a:p>
        </p:txBody>
      </p:sp>
      <p:sp>
        <p:nvSpPr>
          <p:cNvPr id="10" name="Footer Placeholder 9"/>
          <p:cNvSpPr>
            <a:spLocks noGrp="1"/>
          </p:cNvSpPr>
          <p:nvPr>
            <p:ph type="ftr" sz="quarter" idx="12"/>
          </p:nvPr>
        </p:nvSpPr>
        <p:spPr/>
        <p:txBody>
          <a:bodyPr/>
          <a:lstStyle/>
          <a:p>
            <a:endParaRPr lang="en-IN"/>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advTm="450">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en-US" smtClean="0"/>
              <a:t>Click to edit Master title style</a:t>
            </a:r>
            <a:endParaRPr lang="en-US" dirty="0"/>
          </a:p>
        </p:txBody>
      </p:sp>
      <p:sp>
        <p:nvSpPr>
          <p:cNvPr id="14" name="Date Placeholder 1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15" name="Slide Number Placeholder 14"/>
          <p:cNvSpPr>
            <a:spLocks noGrp="1"/>
          </p:cNvSpPr>
          <p:nvPr>
            <p:ph type="sldNum" sz="quarter" idx="11"/>
          </p:nvPr>
        </p:nvSpPr>
        <p:spPr/>
        <p:txBody>
          <a:bodyPr/>
          <a:lstStyle/>
          <a:p>
            <a:fld id="{5D9BC313-0E64-4D1F-A63A-550D5BC38C82}" type="slidenum">
              <a:rPr lang="en-IN" smtClean="0"/>
              <a:pPr/>
              <a:t>‹#›</a:t>
            </a:fld>
            <a:endParaRPr lang="en-IN"/>
          </a:p>
        </p:txBody>
      </p:sp>
      <p:sp>
        <p:nvSpPr>
          <p:cNvPr id="16" name="Footer Placeholder 15"/>
          <p:cNvSpPr>
            <a:spLocks noGrp="1"/>
          </p:cNvSpPr>
          <p:nvPr>
            <p:ph type="ftr" sz="quarter" idx="12"/>
          </p:nvPr>
        </p:nvSpPr>
        <p:spPr/>
        <p:txBody>
          <a:bodyPr/>
          <a:lstStyle/>
          <a:p>
            <a:endParaRPr lang="en-IN"/>
          </a:p>
        </p:txBody>
      </p:sp>
    </p:spTree>
  </p:cSld>
  <p:clrMapOvr>
    <a:masterClrMapping/>
  </p:clrMapOvr>
  <p:transition spd="med" advTm="450">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Date Placeholder 6"/>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8" name="Slide Number Placeholder 7"/>
          <p:cNvSpPr>
            <a:spLocks noGrp="1"/>
          </p:cNvSpPr>
          <p:nvPr>
            <p:ph type="sldNum" sz="quarter" idx="11"/>
          </p:nvPr>
        </p:nvSpPr>
        <p:spPr/>
        <p:txBody>
          <a:bodyPr/>
          <a:lstStyle/>
          <a:p>
            <a:fld id="{5D9BC313-0E64-4D1F-A63A-550D5BC38C82}" type="slidenum">
              <a:rPr lang="en-IN" smtClean="0"/>
              <a:pPr/>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transition spd="med" advTm="450">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6" name="Slide Number Placeholder 5"/>
          <p:cNvSpPr>
            <a:spLocks noGrp="1"/>
          </p:cNvSpPr>
          <p:nvPr>
            <p:ph type="sldNum" sz="quarter" idx="11"/>
          </p:nvPr>
        </p:nvSpPr>
        <p:spPr/>
        <p:txBody>
          <a:bodyPr/>
          <a:lstStyle/>
          <a:p>
            <a:fld id="{5D9BC313-0E64-4D1F-A63A-550D5BC38C82}" type="slidenum">
              <a:rPr lang="en-IN" smtClean="0"/>
              <a:pPr/>
              <a:t>‹#›</a:t>
            </a:fld>
            <a:endParaRPr lang="en-IN"/>
          </a:p>
        </p:txBody>
      </p:sp>
      <p:sp>
        <p:nvSpPr>
          <p:cNvPr id="7" name="Footer Placeholder 6"/>
          <p:cNvSpPr>
            <a:spLocks noGrp="1"/>
          </p:cNvSpPr>
          <p:nvPr>
            <p:ph type="ftr" sz="quarter" idx="12"/>
          </p:nvPr>
        </p:nvSpPr>
        <p:spPr/>
        <p:txBody>
          <a:bodyPr/>
          <a:lstStyle/>
          <a:p>
            <a:endParaRPr lang="en-IN"/>
          </a:p>
        </p:txBody>
      </p:sp>
    </p:spTree>
  </p:cSld>
  <p:clrMapOvr>
    <a:masterClrMapping/>
  </p:clrMapOvr>
  <p:transition spd="med" advTm="450">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16" name="Slide Number Placeholder 15"/>
          <p:cNvSpPr>
            <a:spLocks noGrp="1"/>
          </p:cNvSpPr>
          <p:nvPr>
            <p:ph type="sldNum" sz="quarter" idx="11"/>
          </p:nvPr>
        </p:nvSpPr>
        <p:spPr/>
        <p:txBody>
          <a:bodyPr/>
          <a:lstStyle/>
          <a:p>
            <a:fld id="{5D9BC313-0E64-4D1F-A63A-550D5BC38C82}" type="slidenum">
              <a:rPr lang="en-IN" smtClean="0"/>
              <a:pPr/>
              <a:t>‹#›</a:t>
            </a:fld>
            <a:endParaRPr lang="en-IN"/>
          </a:p>
        </p:txBody>
      </p:sp>
      <p:sp>
        <p:nvSpPr>
          <p:cNvPr id="17" name="Footer Placeholder 16"/>
          <p:cNvSpPr>
            <a:spLocks noGrp="1"/>
          </p:cNvSpPr>
          <p:nvPr>
            <p:ph type="ftr" sz="quarter" idx="12"/>
          </p:nvPr>
        </p:nvSpPr>
        <p:spPr/>
        <p:txBody>
          <a:bodyPr/>
          <a:lstStyle/>
          <a:p>
            <a:endParaRPr lang="en-IN"/>
          </a:p>
        </p:txBody>
      </p:sp>
      <p:sp>
        <p:nvSpPr>
          <p:cNvPr id="18" name="Title 17"/>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spd="med" advTm="450">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3" name="Date Placeholder 12"/>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14" name="Slide Number Placeholder 13"/>
          <p:cNvSpPr>
            <a:spLocks noGrp="1"/>
          </p:cNvSpPr>
          <p:nvPr>
            <p:ph type="sldNum" sz="quarter" idx="11"/>
          </p:nvPr>
        </p:nvSpPr>
        <p:spPr/>
        <p:txBody>
          <a:bodyPr/>
          <a:lstStyle/>
          <a:p>
            <a:fld id="{5D9BC313-0E64-4D1F-A63A-550D5BC38C82}" type="slidenum">
              <a:rPr lang="en-IN" smtClean="0"/>
              <a:pPr/>
              <a:t>‹#›</a:t>
            </a:fld>
            <a:endParaRPr lang="en-IN"/>
          </a:p>
        </p:txBody>
      </p:sp>
      <p:sp>
        <p:nvSpPr>
          <p:cNvPr id="15" name="Footer Placeholder 14"/>
          <p:cNvSpPr>
            <a:spLocks noGrp="1"/>
          </p:cNvSpPr>
          <p:nvPr>
            <p:ph type="ftr" sz="quarter" idx="12"/>
          </p:nvPr>
        </p:nvSpPr>
        <p:spPr/>
        <p:txBody>
          <a:bodyPr/>
          <a:lstStyle/>
          <a:p>
            <a:endParaRPr lang="en-IN"/>
          </a:p>
        </p:txBody>
      </p:sp>
    </p:spTree>
  </p:cSld>
  <p:clrMapOvr>
    <a:masterClrMapping/>
  </p:clrMapOvr>
  <p:transition spd="med" advTm="450">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3A2B02-E75B-4389-8D10-A66D381D2324}" type="datetimeFigureOut">
              <a:rPr lang="en-IN" smtClean="0"/>
              <a:pPr/>
              <a:t>02-08-2023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9BC313-0E64-4D1F-A63A-550D5BC38C82}" type="slidenum">
              <a:rPr lang="en-IN" smtClean="0"/>
              <a:pPr/>
              <a:t>‹#›</a:t>
            </a:fld>
            <a:endParaRPr lang="en-IN"/>
          </a:p>
        </p:txBody>
      </p:sp>
    </p:spTree>
  </p:cSld>
  <p:clrMapOvr>
    <a:masterClrMapping/>
  </p:clrMapOvr>
  <p:transition spd="med" advTm="45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3D3A2B02-E75B-4389-8D10-A66D381D2324}" type="datetimeFigureOut">
              <a:rPr lang="en-IN" smtClean="0"/>
              <a:pPr/>
              <a:t>02-08-2023</a:t>
            </a:fld>
            <a:endParaRPr lang="en-IN"/>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IN"/>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5D9BC313-0E64-4D1F-A63A-550D5BC38C82}"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ransition spd="med" advTm="450">
    <p:fade/>
  </p:transition>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3D3A2B02-E75B-4389-8D10-A66D381D2324}" type="datetimeFigureOut">
              <a:rPr lang="en-IN" smtClean="0"/>
              <a:pPr/>
              <a:t>02-08-2023</a:t>
            </a:fld>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5D9BC313-0E64-4D1F-A63A-550D5BC38C82}"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ransition spd="med" advTm="450">
    <p:fade/>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3A2B02-E75B-4389-8D10-A66D381D2324}" type="datetimeFigureOut">
              <a:rPr lang="en-IN" smtClean="0"/>
              <a:pPr/>
              <a:t>02-08-2023</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D9BC313-0E64-4D1F-A63A-550D5BC38C82}"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ransition spd="med" advTm="450">
    <p:fade/>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3D3A2B02-E75B-4389-8D10-A66D381D2324}" type="datetimeFigureOut">
              <a:rPr lang="en-IN" smtClean="0"/>
              <a:pPr/>
              <a:t>02-08-2023</a:t>
            </a:fld>
            <a:endParaRPr lang="en-IN"/>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IN"/>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5D9BC313-0E64-4D1F-A63A-550D5BC38C82}"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ransition spd="med" advTm="450">
    <p:fade/>
  </p:transition>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3D3A2B02-E75B-4389-8D10-A66D381D2324}" type="datetimeFigureOut">
              <a:rPr lang="en-IN" smtClean="0"/>
              <a:pPr/>
              <a:t>02-08-2023</a:t>
            </a:fld>
            <a:endParaRPr lang="en-IN"/>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IN"/>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5D9BC313-0E64-4D1F-A63A-550D5BC38C82}" type="slidenum">
              <a:rPr lang="en-IN" smtClean="0"/>
              <a:pPr/>
              <a:t>‹#›</a:t>
            </a:fld>
            <a:endParaRPr lang="en-IN"/>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ransition spd="med" advTm="450">
    <p:fade/>
  </p:transition>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3D3A2B02-E75B-4389-8D10-A66D381D2324}" type="datetimeFigureOut">
              <a:rPr lang="en-IN" smtClean="0"/>
              <a:pPr/>
              <a:t>02-08-2023</a:t>
            </a:fld>
            <a:endParaRPr lang="en-IN"/>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IN"/>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5D9BC313-0E64-4D1F-A63A-550D5BC38C82}"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ransition spd="med" advTm="450">
    <p:fade/>
  </p:transition>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3D3A2B02-E75B-4389-8D10-A66D381D2324}" type="datetimeFigureOut">
              <a:rPr lang="en-IN" smtClean="0"/>
              <a:pPr/>
              <a:t>02-08-2023</a:t>
            </a:fld>
            <a:endParaRPr lang="en-IN"/>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IN"/>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5D9BC313-0E64-4D1F-A63A-550D5BC38C82}"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ransition spd="med" advTm="450">
    <p:fade/>
  </p:transition>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3D3A2B02-E75B-4389-8D10-A66D381D2324}" type="datetimeFigureOut">
              <a:rPr lang="en-IN" smtClean="0"/>
              <a:pPr/>
              <a:t>02-08-2023</a:t>
            </a:fld>
            <a:endParaRPr lang="en-IN"/>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IN"/>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5D9BC313-0E64-4D1F-A63A-550D5BC38C82}"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ransition spd="med" advTm="450">
    <p:fade/>
  </p:transition>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1.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73.xml"/><Relationship Id="rId1" Type="http://schemas.openxmlformats.org/officeDocument/2006/relationships/tags" Target="../tags/tag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3.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3.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3.xml"/><Relationship Id="rId1" Type="http://schemas.openxmlformats.org/officeDocument/2006/relationships/tags" Target="../tags/tag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3.xml"/><Relationship Id="rId1" Type="http://schemas.openxmlformats.org/officeDocument/2006/relationships/tags" Target="../tags/tag16.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tags" Target="../tags/tag17.xml"/><Relationship Id="rId1" Type="http://schemas.openxmlformats.org/officeDocument/2006/relationships/themeOverride" Target="../theme/themeOverride1.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2.wav"/><Relationship Id="rId7" Type="http://schemas.openxmlformats.org/officeDocument/2006/relationships/image" Target="../media/image27.jpeg"/><Relationship Id="rId2" Type="http://schemas.microsoft.com/office/2007/relationships/media" Target="../media/media2.wav"/><Relationship Id="rId1" Type="http://schemas.openxmlformats.org/officeDocument/2006/relationships/tags" Target="../tags/tag18.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audio" Target="../media/media3.wav"/><Relationship Id="rId7" Type="http://schemas.openxmlformats.org/officeDocument/2006/relationships/image" Target="../media/image31.jpeg"/><Relationship Id="rId2" Type="http://schemas.microsoft.com/office/2007/relationships/media" Target="../media/media3.wav"/><Relationship Id="rId1" Type="http://schemas.openxmlformats.org/officeDocument/2006/relationships/tags" Target="../tags/tag19.xml"/><Relationship Id="rId6" Type="http://schemas.openxmlformats.org/officeDocument/2006/relationships/image" Target="../media/image30.jpeg"/><Relationship Id="rId5" Type="http://schemas.openxmlformats.org/officeDocument/2006/relationships/image" Target="../media/image29.jpeg"/><Relationship Id="rId10" Type="http://schemas.openxmlformats.org/officeDocument/2006/relationships/image" Target="../media/image28.png"/><Relationship Id="rId4" Type="http://schemas.openxmlformats.org/officeDocument/2006/relationships/slideLayout" Target="../slideLayouts/slideLayout73.xml"/><Relationship Id="rId9"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audio" Target="../media/media4.wav"/><Relationship Id="rId7" Type="http://schemas.openxmlformats.org/officeDocument/2006/relationships/image" Target="../media/image28.png"/><Relationship Id="rId2" Type="http://schemas.microsoft.com/office/2007/relationships/media" Target="../media/media4.wav"/><Relationship Id="rId1" Type="http://schemas.openxmlformats.org/officeDocument/2006/relationships/tags" Target="../tags/tag20.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audio" Target="../media/media5.wav"/><Relationship Id="rId2" Type="http://schemas.microsoft.com/office/2007/relationships/media" Target="../media/media5.wav"/><Relationship Id="rId1" Type="http://schemas.openxmlformats.org/officeDocument/2006/relationships/tags" Target="../tags/tag21.xml"/><Relationship Id="rId5" Type="http://schemas.openxmlformats.org/officeDocument/2006/relationships/image" Target="../media/image28.png"/><Relationship Id="rId4"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audio" Target="../media/media6.wav"/><Relationship Id="rId2" Type="http://schemas.microsoft.com/office/2007/relationships/media" Target="../media/media6.wav"/><Relationship Id="rId1" Type="http://schemas.openxmlformats.org/officeDocument/2006/relationships/tags" Target="../tags/tag22.xml"/><Relationship Id="rId6" Type="http://schemas.openxmlformats.org/officeDocument/2006/relationships/image" Target="../media/image28.png"/><Relationship Id="rId5" Type="http://schemas.openxmlformats.org/officeDocument/2006/relationships/image" Target="../media/image36.jpeg"/><Relationship Id="rId4"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audio" Target="../media/media7.wav"/><Relationship Id="rId2" Type="http://schemas.microsoft.com/office/2007/relationships/media" Target="../media/media7.wav"/><Relationship Id="rId1" Type="http://schemas.openxmlformats.org/officeDocument/2006/relationships/tags" Target="../tags/tag23.xml"/><Relationship Id="rId5" Type="http://schemas.openxmlformats.org/officeDocument/2006/relationships/image" Target="../media/image28.png"/><Relationship Id="rId4"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audio" Target="../media/media8.wav"/><Relationship Id="rId2" Type="http://schemas.microsoft.com/office/2007/relationships/media" Target="../media/media8.wav"/><Relationship Id="rId1" Type="http://schemas.openxmlformats.org/officeDocument/2006/relationships/tags" Target="../tags/tag24.xml"/><Relationship Id="rId6" Type="http://schemas.openxmlformats.org/officeDocument/2006/relationships/image" Target="../media/image28.png"/><Relationship Id="rId5" Type="http://schemas.openxmlformats.org/officeDocument/2006/relationships/image" Target="../media/image37.jpeg"/><Relationship Id="rId4"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audio" Target="../media/media9.wav"/><Relationship Id="rId7" Type="http://schemas.openxmlformats.org/officeDocument/2006/relationships/image" Target="../media/image28.png"/><Relationship Id="rId2" Type="http://schemas.microsoft.com/office/2007/relationships/media" Target="../media/media9.wav"/><Relationship Id="rId1" Type="http://schemas.openxmlformats.org/officeDocument/2006/relationships/tags" Target="../tags/tag25.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audio" Target="../media/media10.wav"/><Relationship Id="rId7" Type="http://schemas.openxmlformats.org/officeDocument/2006/relationships/image" Target="../media/image28.png"/><Relationship Id="rId2" Type="http://schemas.microsoft.com/office/2007/relationships/media" Target="../media/media10.wav"/><Relationship Id="rId1" Type="http://schemas.openxmlformats.org/officeDocument/2006/relationships/tags" Target="../tags/tag26.xml"/><Relationship Id="rId6" Type="http://schemas.openxmlformats.org/officeDocument/2006/relationships/image" Target="../media/image31.jpeg"/><Relationship Id="rId5" Type="http://schemas.openxmlformats.org/officeDocument/2006/relationships/image" Target="../media/image37.jpeg"/><Relationship Id="rId4"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3.xml"/><Relationship Id="rId1" Type="http://schemas.openxmlformats.org/officeDocument/2006/relationships/tags" Target="../tags/tag27.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3.xml"/><Relationship Id="rId1" Type="http://schemas.openxmlformats.org/officeDocument/2006/relationships/themeOverride" Target="../theme/themeOverride2.xml"/><Relationship Id="rId5" Type="http://schemas.openxmlformats.org/officeDocument/2006/relationships/image" Target="../media/image42.jpeg"/><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audio" Target="../media/media11.wav"/><Relationship Id="rId7" Type="http://schemas.openxmlformats.org/officeDocument/2006/relationships/image" Target="../media/image44.jpeg"/><Relationship Id="rId2" Type="http://schemas.microsoft.com/office/2007/relationships/media" Target="../media/media11.wav"/><Relationship Id="rId1" Type="http://schemas.openxmlformats.org/officeDocument/2006/relationships/tags" Target="../tags/tag28.xml"/><Relationship Id="rId6" Type="http://schemas.openxmlformats.org/officeDocument/2006/relationships/image" Target="../media/image43.jpeg"/><Relationship Id="rId5" Type="http://schemas.openxmlformats.org/officeDocument/2006/relationships/image" Target="../media/image38.jpeg"/><Relationship Id="rId4" Type="http://schemas.openxmlformats.org/officeDocument/2006/relationships/slideLayout" Target="../slideLayouts/slideLayout73.xml"/><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73.xml"/><Relationship Id="rId1" Type="http://schemas.openxmlformats.org/officeDocument/2006/relationships/themeOverride" Target="../theme/themeOverride3.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73.xml"/><Relationship Id="rId1" Type="http://schemas.openxmlformats.org/officeDocument/2006/relationships/tags" Target="../tags/tag3.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hyperlink" Target="https://www.campusactivewear.com/" TargetMode="External"/><Relationship Id="rId2" Type="http://schemas.openxmlformats.org/officeDocument/2006/relationships/slideLayout" Target="../slideLayouts/slideLayout18.xml"/><Relationship Id="rId1" Type="http://schemas.openxmlformats.org/officeDocument/2006/relationships/tags" Target="../tags/tag4.xml"/><Relationship Id="rId5" Type="http://schemas.openxmlformats.org/officeDocument/2006/relationships/hyperlink" Target="https://www.khadims.com/" TargetMode="External"/><Relationship Id="rId4" Type="http://schemas.openxmlformats.org/officeDocument/2006/relationships/hyperlink" Target="https://www.relaxofootwear.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9.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3.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3.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332657"/>
            <a:ext cx="8892481" cy="3416320"/>
          </a:xfrm>
          <a:prstGeom prst="rect">
            <a:avLst/>
          </a:prstGeom>
          <a:noFill/>
        </p:spPr>
        <p:txBody>
          <a:bodyPr wrap="square" lIns="91440" tIns="45720" rIns="91440" bIns="45720">
            <a:spAutoFit/>
          </a:bodyPr>
          <a:lstStyle/>
          <a:p>
            <a:pPr algn="ctr"/>
            <a:r>
              <a:rPr lang="en-US" sz="5400" b="1" cap="all" spc="0" dirty="0" smtClean="0">
                <a:ln w="9000" cmpd="sng">
                  <a:solidFill>
                    <a:schemeClr val="accent4">
                      <a:shade val="50000"/>
                      <a:satMod val="120000"/>
                    </a:schemeClr>
                  </a:solidFill>
                  <a:prstDash val="solid"/>
                </a:ln>
                <a:solidFill>
                  <a:srgbClr val="FF0066"/>
                </a:solidFill>
                <a:effectLst>
                  <a:reflection blurRad="12700" stA="28000" endPos="45000" dist="1000" dir="5400000" sy="-100000" algn="bl" rotWithShape="0"/>
                </a:effectLst>
                <a:latin typeface="Lucida Handwriting" pitchFamily="66" charset="0"/>
              </a:rPr>
              <a:t>PRESENTED BY T.PURNIMA </a:t>
            </a:r>
          </a:p>
          <a:p>
            <a:pPr algn="ctr"/>
            <a:r>
              <a:rPr lang="en-US" sz="5400" b="1" cap="all" dirty="0" smtClean="0">
                <a:ln w="9000" cmpd="sng">
                  <a:solidFill>
                    <a:schemeClr val="accent4">
                      <a:shade val="50000"/>
                      <a:satMod val="120000"/>
                    </a:schemeClr>
                  </a:solidFill>
                  <a:prstDash val="solid"/>
                </a:ln>
                <a:solidFill>
                  <a:srgbClr val="FF0066"/>
                </a:solidFill>
                <a:effectLst>
                  <a:reflection blurRad="12700" stA="28000" endPos="45000" dist="1000" dir="5400000" sy="-100000" algn="bl" rotWithShape="0"/>
                </a:effectLst>
                <a:latin typeface="Lucida Handwriting" pitchFamily="66" charset="0"/>
              </a:rPr>
              <a:t>SAI</a:t>
            </a:r>
          </a:p>
          <a:p>
            <a:pPr algn="ctr"/>
            <a:r>
              <a:rPr lang="en-US" sz="5400" b="1" cap="all" dirty="0" smtClean="0">
                <a:ln w="9000" cmpd="sng">
                  <a:solidFill>
                    <a:schemeClr val="accent4">
                      <a:shade val="50000"/>
                      <a:satMod val="120000"/>
                    </a:schemeClr>
                  </a:solidFill>
                  <a:prstDash val="solid"/>
                </a:ln>
                <a:solidFill>
                  <a:srgbClr val="FF0066"/>
                </a:solidFill>
                <a:effectLst>
                  <a:reflection blurRad="12700" stA="28000" endPos="45000" dist="1000" dir="5400000" sy="-100000" algn="bl" rotWithShape="0"/>
                </a:effectLst>
                <a:latin typeface="Lucida Handwriting" pitchFamily="66" charset="0"/>
              </a:rPr>
              <a:t> SARASWATHI TEAM</a:t>
            </a:r>
            <a:endParaRPr lang="en-US" sz="5400" b="1" cap="all" spc="0" dirty="0">
              <a:ln w="9000" cmpd="sng">
                <a:solidFill>
                  <a:schemeClr val="accent4">
                    <a:shade val="50000"/>
                    <a:satMod val="120000"/>
                  </a:schemeClr>
                </a:solidFill>
                <a:prstDash val="solid"/>
              </a:ln>
              <a:solidFill>
                <a:srgbClr val="FF0066"/>
              </a:solidFill>
              <a:effectLst>
                <a:reflection blurRad="12700" stA="28000" endPos="45000" dist="1000" dir="5400000" sy="-100000" algn="bl" rotWithShape="0"/>
              </a:effectLst>
              <a:latin typeface="Lucida Handwriting" pitchFamily="66" charset="0"/>
            </a:endParaRPr>
          </a:p>
        </p:txBody>
      </p:sp>
      <p:sp>
        <p:nvSpPr>
          <p:cNvPr id="4" name="TextBox 3"/>
          <p:cNvSpPr txBox="1"/>
          <p:nvPr/>
        </p:nvSpPr>
        <p:spPr>
          <a:xfrm>
            <a:off x="827584" y="4221088"/>
            <a:ext cx="7704856" cy="461665"/>
          </a:xfrm>
          <a:prstGeom prst="rect">
            <a:avLst/>
          </a:prstGeom>
          <a:noFill/>
        </p:spPr>
        <p:txBody>
          <a:bodyPr wrap="square" rtlCol="0">
            <a:spAutoFit/>
          </a:bodyPr>
          <a:lstStyle/>
          <a:p>
            <a:r>
              <a:rPr lang="en-GB" sz="2400" dirty="0" smtClean="0">
                <a:solidFill>
                  <a:srgbClr val="FFC000"/>
                </a:solidFill>
                <a:latin typeface="Algerian" pitchFamily="82" charset="0"/>
              </a:rPr>
              <a:t>TEAM MEMBERS:</a:t>
            </a:r>
            <a:endParaRPr lang="en-IN" sz="2400" dirty="0">
              <a:solidFill>
                <a:srgbClr val="FFC000"/>
              </a:solidFill>
              <a:latin typeface="Algerian" pitchFamily="82" charset="0"/>
            </a:endParaRPr>
          </a:p>
        </p:txBody>
      </p:sp>
      <p:sp>
        <p:nvSpPr>
          <p:cNvPr id="6" name="TextBox 5"/>
          <p:cNvSpPr txBox="1"/>
          <p:nvPr/>
        </p:nvSpPr>
        <p:spPr>
          <a:xfrm>
            <a:off x="451520" y="5382508"/>
            <a:ext cx="8064896" cy="461665"/>
          </a:xfrm>
          <a:prstGeom prst="rect">
            <a:avLst/>
          </a:prstGeom>
          <a:noFill/>
        </p:spPr>
        <p:txBody>
          <a:bodyPr wrap="square" rtlCol="0">
            <a:spAutoFit/>
          </a:bodyPr>
          <a:lstStyle/>
          <a:p>
            <a:r>
              <a:rPr lang="en-GB" sz="2400" dirty="0" smtClean="0">
                <a:solidFill>
                  <a:srgbClr val="FFFF00"/>
                </a:solidFill>
                <a:latin typeface="Algerian" pitchFamily="82" charset="0"/>
              </a:rPr>
              <a:t>V </a:t>
            </a:r>
            <a:r>
              <a:rPr lang="en-GB" sz="2400" dirty="0" err="1" smtClean="0">
                <a:solidFill>
                  <a:srgbClr val="FFFF00"/>
                </a:solidFill>
                <a:latin typeface="Algerian" pitchFamily="82" charset="0"/>
              </a:rPr>
              <a:t>Divya</a:t>
            </a:r>
            <a:r>
              <a:rPr lang="en-GB" sz="2400" dirty="0" smtClean="0">
                <a:solidFill>
                  <a:srgbClr val="FFFF00"/>
                </a:solidFill>
                <a:latin typeface="Algerian" pitchFamily="82" charset="0"/>
              </a:rPr>
              <a:t> </a:t>
            </a:r>
            <a:r>
              <a:rPr lang="en-GB" sz="2400" dirty="0" err="1" smtClean="0">
                <a:solidFill>
                  <a:srgbClr val="FFFF00"/>
                </a:solidFill>
                <a:latin typeface="Algerian" pitchFamily="82" charset="0"/>
              </a:rPr>
              <a:t>sai</a:t>
            </a:r>
            <a:r>
              <a:rPr lang="en-GB" sz="2400" dirty="0" smtClean="0">
                <a:solidFill>
                  <a:srgbClr val="FFFF00"/>
                </a:solidFill>
                <a:latin typeface="Algerian" pitchFamily="82" charset="0"/>
              </a:rPr>
              <a:t> </a:t>
            </a:r>
            <a:r>
              <a:rPr lang="en-GB" sz="2400" dirty="0" err="1" smtClean="0">
                <a:solidFill>
                  <a:srgbClr val="FFFF00"/>
                </a:solidFill>
                <a:latin typeface="Algerian" pitchFamily="82" charset="0"/>
              </a:rPr>
              <a:t>teja</a:t>
            </a:r>
            <a:endParaRPr lang="en-IN" sz="2400" dirty="0">
              <a:solidFill>
                <a:srgbClr val="FFFF00"/>
              </a:solidFill>
              <a:latin typeface="Algerian" pitchFamily="82" charset="0"/>
            </a:endParaRPr>
          </a:p>
        </p:txBody>
      </p:sp>
      <p:sp>
        <p:nvSpPr>
          <p:cNvPr id="7" name="TextBox 6"/>
          <p:cNvSpPr txBox="1"/>
          <p:nvPr/>
        </p:nvSpPr>
        <p:spPr>
          <a:xfrm>
            <a:off x="271500" y="5764614"/>
            <a:ext cx="8424936" cy="461665"/>
          </a:xfrm>
          <a:prstGeom prst="rect">
            <a:avLst/>
          </a:prstGeom>
          <a:noFill/>
        </p:spPr>
        <p:txBody>
          <a:bodyPr wrap="square" rtlCol="0">
            <a:spAutoFit/>
          </a:bodyPr>
          <a:lstStyle/>
          <a:p>
            <a:r>
              <a:rPr lang="en-GB" sz="2400" dirty="0" smtClean="0">
                <a:latin typeface="Algerian" pitchFamily="82" charset="0"/>
              </a:rPr>
              <a:t>  </a:t>
            </a:r>
            <a:r>
              <a:rPr lang="en-GB" sz="2400" dirty="0" smtClean="0">
                <a:solidFill>
                  <a:srgbClr val="FFFF00"/>
                </a:solidFill>
                <a:latin typeface="Algerian" pitchFamily="82" charset="0"/>
              </a:rPr>
              <a:t>T . </a:t>
            </a:r>
            <a:r>
              <a:rPr lang="en-GB" sz="2400" dirty="0" err="1" smtClean="0">
                <a:solidFill>
                  <a:srgbClr val="FFFF00"/>
                </a:solidFill>
                <a:latin typeface="Algerian" pitchFamily="82" charset="0"/>
              </a:rPr>
              <a:t>venkatlaXmi</a:t>
            </a:r>
            <a:endParaRPr lang="en-IN" sz="2400" dirty="0">
              <a:solidFill>
                <a:srgbClr val="FFFF00"/>
              </a:solidFill>
              <a:latin typeface="Algerian" pitchFamily="82" charset="0"/>
            </a:endParaRPr>
          </a:p>
        </p:txBody>
      </p:sp>
      <p:sp>
        <p:nvSpPr>
          <p:cNvPr id="8" name="TextBox 7"/>
          <p:cNvSpPr txBox="1"/>
          <p:nvPr/>
        </p:nvSpPr>
        <p:spPr>
          <a:xfrm>
            <a:off x="345613" y="6133945"/>
            <a:ext cx="6408712" cy="461665"/>
          </a:xfrm>
          <a:prstGeom prst="rect">
            <a:avLst/>
          </a:prstGeom>
          <a:noFill/>
        </p:spPr>
        <p:txBody>
          <a:bodyPr wrap="square" rtlCol="0">
            <a:spAutoFit/>
          </a:bodyPr>
          <a:lstStyle/>
          <a:p>
            <a:r>
              <a:rPr lang="en-GB" dirty="0" smtClean="0">
                <a:latin typeface="Algerian" pitchFamily="82" charset="0"/>
              </a:rPr>
              <a:t>  </a:t>
            </a:r>
            <a:r>
              <a:rPr lang="en-GB" sz="2400" dirty="0" err="1" smtClean="0">
                <a:solidFill>
                  <a:srgbClr val="FFFF00"/>
                </a:solidFill>
                <a:latin typeface="Algerian" pitchFamily="82" charset="0"/>
              </a:rPr>
              <a:t>Uditkumar</a:t>
            </a:r>
            <a:r>
              <a:rPr lang="en-GB" sz="2400" dirty="0" smtClean="0">
                <a:solidFill>
                  <a:srgbClr val="FFFF00"/>
                </a:solidFill>
                <a:latin typeface="Algerian" pitchFamily="82" charset="0"/>
              </a:rPr>
              <a:t> .D</a:t>
            </a:r>
            <a:endParaRPr lang="en-IN" sz="2400" dirty="0">
              <a:solidFill>
                <a:srgbClr val="FFFF00"/>
              </a:solidFill>
              <a:latin typeface="Algerian" pitchFamily="82" charset="0"/>
            </a:endParaRPr>
          </a:p>
        </p:txBody>
      </p:sp>
      <p:sp>
        <p:nvSpPr>
          <p:cNvPr id="9" name="TextBox 8"/>
          <p:cNvSpPr txBox="1"/>
          <p:nvPr/>
        </p:nvSpPr>
        <p:spPr>
          <a:xfrm>
            <a:off x="345613" y="4908847"/>
            <a:ext cx="8712968" cy="461665"/>
          </a:xfrm>
          <a:prstGeom prst="rect">
            <a:avLst/>
          </a:prstGeom>
          <a:noFill/>
        </p:spPr>
        <p:txBody>
          <a:bodyPr wrap="square" rtlCol="0">
            <a:spAutoFit/>
          </a:bodyPr>
          <a:lstStyle/>
          <a:p>
            <a:r>
              <a:rPr lang="en-GB" sz="2400" dirty="0" smtClean="0">
                <a:solidFill>
                  <a:srgbClr val="FFFF00"/>
                </a:solidFill>
                <a:latin typeface="Algerian" pitchFamily="82" charset="0"/>
              </a:rPr>
              <a:t> </a:t>
            </a:r>
            <a:r>
              <a:rPr lang="en-GB" sz="2400" dirty="0" err="1" smtClean="0">
                <a:solidFill>
                  <a:srgbClr val="FFFF00"/>
                </a:solidFill>
                <a:latin typeface="Algerian" pitchFamily="82" charset="0"/>
              </a:rPr>
              <a:t>Vineet</a:t>
            </a:r>
            <a:r>
              <a:rPr lang="en-GB" sz="2400" dirty="0" smtClean="0">
                <a:solidFill>
                  <a:srgbClr val="FFFF00"/>
                </a:solidFill>
                <a:latin typeface="Algerian" pitchFamily="82" charset="0"/>
              </a:rPr>
              <a:t>  </a:t>
            </a:r>
            <a:r>
              <a:rPr lang="en-GB" sz="2400" dirty="0" err="1" smtClean="0">
                <a:solidFill>
                  <a:srgbClr val="FFFF00"/>
                </a:solidFill>
                <a:latin typeface="Algerian" pitchFamily="82" charset="0"/>
              </a:rPr>
              <a:t>Begwani</a:t>
            </a:r>
            <a:endParaRPr lang="en-IN" sz="2400" dirty="0">
              <a:solidFill>
                <a:srgbClr val="FFFF00"/>
              </a:solidFill>
              <a:latin typeface="Algerian" pitchFamily="82" charset="0"/>
            </a:endParaRPr>
          </a:p>
        </p:txBody>
      </p:sp>
    </p:spTree>
    <p:extLst>
      <p:ext uri="{BB962C8B-B14F-4D97-AF65-F5344CB8AC3E}">
        <p14:creationId xmlns:p14="http://schemas.microsoft.com/office/powerpoint/2010/main" val="485429546"/>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Point Star 1"/>
          <p:cNvSpPr/>
          <p:nvPr/>
        </p:nvSpPr>
        <p:spPr>
          <a:xfrm>
            <a:off x="1115616" y="980728"/>
            <a:ext cx="288032" cy="2880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1753994" y="940078"/>
            <a:ext cx="4278735" cy="461665"/>
          </a:xfrm>
          <a:prstGeom prst="rect">
            <a:avLst/>
          </a:prstGeom>
          <a:noFill/>
        </p:spPr>
        <p:txBody>
          <a:bodyPr wrap="none" rtlCol="0">
            <a:spAutoFit/>
          </a:bodyPr>
          <a:lstStyle/>
          <a:p>
            <a:r>
              <a:rPr lang="en-GB" sz="2400" dirty="0" smtClean="0">
                <a:latin typeface="Arial Black" pitchFamily="34" charset="0"/>
              </a:rPr>
              <a:t>Keyword research Tool :</a:t>
            </a:r>
            <a:endParaRPr lang="en-IN" sz="2400" dirty="0">
              <a:latin typeface="Arial Black" pitchFamily="34" charset="0"/>
            </a:endParaRPr>
          </a:p>
        </p:txBody>
      </p:sp>
      <p:sp>
        <p:nvSpPr>
          <p:cNvPr id="4" name="Rectangle 3"/>
          <p:cNvSpPr/>
          <p:nvPr/>
        </p:nvSpPr>
        <p:spPr>
          <a:xfrm>
            <a:off x="1285852" y="1428736"/>
            <a:ext cx="6565040" cy="1200329"/>
          </a:xfrm>
          <a:prstGeom prst="rect">
            <a:avLst/>
          </a:prstGeom>
        </p:spPr>
        <p:txBody>
          <a:bodyPr wrap="square">
            <a:spAutoFit/>
          </a:bodyPr>
          <a:lstStyle/>
          <a:p>
            <a:r>
              <a:rPr lang="en-GB" dirty="0" smtClean="0"/>
              <a:t>To expand physically, Bata India is all set to adopt asset-light franchise. After the recently concluded annual general meeting (AGM), it was decided that 80 per cent of its physical store expansion will be undertaken through the route of the franchise</a:t>
            </a:r>
            <a:endParaRPr lang="en-IN"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3108" y="2714620"/>
            <a:ext cx="4667642" cy="3318989"/>
          </a:xfrm>
          <a:prstGeom prst="rect">
            <a:avLst/>
          </a:prstGeom>
        </p:spPr>
      </p:pic>
    </p:spTree>
    <p:custDataLst>
      <p:tags r:id="rId1"/>
    </p:custDataLst>
    <p:extLst>
      <p:ext uri="{BB962C8B-B14F-4D97-AF65-F5344CB8AC3E}">
        <p14:creationId xmlns:p14="http://schemas.microsoft.com/office/powerpoint/2010/main" val="419466867"/>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32" presetClass="emph" presetSubtype="0" fill="hold" nodeType="clickEffect">
                                  <p:stCondLst>
                                    <p:cond delay="0"/>
                                  </p:stCondLst>
                                  <p:childTnLst>
                                    <p:animRot by="120000">
                                      <p:cBhvr>
                                        <p:cTn id="23" dur="100" fill="hold">
                                          <p:stCondLst>
                                            <p:cond delay="0"/>
                                          </p:stCondLst>
                                        </p:cTn>
                                        <p:tgtEl>
                                          <p:spTgt spid="7"/>
                                        </p:tgtEl>
                                        <p:attrNameLst>
                                          <p:attrName>r</p:attrName>
                                        </p:attrNameLst>
                                      </p:cBhvr>
                                    </p:animRot>
                                    <p:animRot by="-240000">
                                      <p:cBhvr>
                                        <p:cTn id="24" dur="200" fill="hold">
                                          <p:stCondLst>
                                            <p:cond delay="200"/>
                                          </p:stCondLst>
                                        </p:cTn>
                                        <p:tgtEl>
                                          <p:spTgt spid="7"/>
                                        </p:tgtEl>
                                        <p:attrNameLst>
                                          <p:attrName>r</p:attrName>
                                        </p:attrNameLst>
                                      </p:cBhvr>
                                    </p:animRot>
                                    <p:animRot by="240000">
                                      <p:cBhvr>
                                        <p:cTn id="25" dur="200" fill="hold">
                                          <p:stCondLst>
                                            <p:cond delay="400"/>
                                          </p:stCondLst>
                                        </p:cTn>
                                        <p:tgtEl>
                                          <p:spTgt spid="7"/>
                                        </p:tgtEl>
                                        <p:attrNameLst>
                                          <p:attrName>r</p:attrName>
                                        </p:attrNameLst>
                                      </p:cBhvr>
                                    </p:animRot>
                                    <p:animRot by="-240000">
                                      <p:cBhvr>
                                        <p:cTn id="26" dur="200" fill="hold">
                                          <p:stCondLst>
                                            <p:cond delay="600"/>
                                          </p:stCondLst>
                                        </p:cTn>
                                        <p:tgtEl>
                                          <p:spTgt spid="7"/>
                                        </p:tgtEl>
                                        <p:attrNameLst>
                                          <p:attrName>r</p:attrName>
                                        </p:attrNameLst>
                                      </p:cBhvr>
                                    </p:animRot>
                                    <p:animRot by="120000">
                                      <p:cBhvr>
                                        <p:cTn id="27"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1052736"/>
            <a:ext cx="8136904" cy="923330"/>
          </a:xfrm>
          <a:prstGeom prst="rect">
            <a:avLst/>
          </a:prstGeom>
          <a:noFill/>
        </p:spPr>
        <p:txBody>
          <a:bodyPr wrap="square" rtlCol="0">
            <a:spAutoFit/>
          </a:bodyPr>
          <a:lstStyle/>
          <a:p>
            <a:r>
              <a:rPr lang="en-GB" dirty="0" smtClean="0"/>
              <a:t>From a one-man cobblers' operation in 1894, the Bata Shoe Company has grown to became one of the world's leading shoe manufacturing and retailing companies, with a retail network spanning across more than 70 countries.</a:t>
            </a:r>
            <a:endParaRPr lang="en-IN" dirty="0"/>
          </a:p>
        </p:txBody>
      </p:sp>
      <p:sp>
        <p:nvSpPr>
          <p:cNvPr id="3" name="Right Arrow 2"/>
          <p:cNvSpPr/>
          <p:nvPr/>
        </p:nvSpPr>
        <p:spPr>
          <a:xfrm>
            <a:off x="395536" y="548680"/>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971600" y="548680"/>
            <a:ext cx="3708412" cy="369332"/>
          </a:xfrm>
          <a:prstGeom prst="rect">
            <a:avLst/>
          </a:prstGeom>
          <a:noFill/>
        </p:spPr>
        <p:txBody>
          <a:bodyPr wrap="square" rtlCol="0">
            <a:spAutoFit/>
          </a:bodyPr>
          <a:lstStyle/>
          <a:p>
            <a:r>
              <a:rPr lang="en-GB" dirty="0" smtClean="0">
                <a:solidFill>
                  <a:srgbClr val="0070C0"/>
                </a:solidFill>
                <a:latin typeface="Arial Black" pitchFamily="34" charset="0"/>
              </a:rPr>
              <a:t>Long tail keywords:</a:t>
            </a:r>
            <a:endParaRPr lang="en-IN" dirty="0">
              <a:solidFill>
                <a:srgbClr val="0070C0"/>
              </a:solidFill>
              <a:latin typeface="Arial Black"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108" y="2982984"/>
            <a:ext cx="895783" cy="8920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69" y="2204864"/>
            <a:ext cx="7740860" cy="4556110"/>
          </a:xfrm>
          <a:prstGeom prst="rect">
            <a:avLst/>
          </a:prstGeom>
        </p:spPr>
      </p:pic>
    </p:spTree>
    <p:custDataLst>
      <p:tags r:id="rId1"/>
    </p:custDataLst>
    <p:extLst>
      <p:ext uri="{BB962C8B-B14F-4D97-AF65-F5344CB8AC3E}">
        <p14:creationId xmlns:p14="http://schemas.microsoft.com/office/powerpoint/2010/main" val="2002361136"/>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5-Point Star 1"/>
          <p:cNvSpPr/>
          <p:nvPr/>
        </p:nvSpPr>
        <p:spPr>
          <a:xfrm>
            <a:off x="611560" y="692696"/>
            <a:ext cx="360040" cy="36004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1150199" y="692696"/>
            <a:ext cx="5328592" cy="369332"/>
          </a:xfrm>
          <a:prstGeom prst="rect">
            <a:avLst/>
          </a:prstGeom>
          <a:noFill/>
        </p:spPr>
        <p:txBody>
          <a:bodyPr wrap="square" rtlCol="0">
            <a:spAutoFit/>
          </a:bodyPr>
          <a:lstStyle/>
          <a:p>
            <a:r>
              <a:rPr lang="en-GB" dirty="0" smtClean="0">
                <a:solidFill>
                  <a:srgbClr val="7030A0"/>
                </a:solidFill>
                <a:latin typeface="Arial Black" pitchFamily="34" charset="0"/>
              </a:rPr>
              <a:t>On page optimization:</a:t>
            </a:r>
            <a:endParaRPr lang="en-IN" dirty="0">
              <a:solidFill>
                <a:srgbClr val="7030A0"/>
              </a:solidFill>
              <a:latin typeface="Arial Black" pitchFamily="34" charset="0"/>
            </a:endParaRPr>
          </a:p>
        </p:txBody>
      </p:sp>
      <p:sp>
        <p:nvSpPr>
          <p:cNvPr id="4" name="TextBox 3"/>
          <p:cNvSpPr txBox="1"/>
          <p:nvPr/>
        </p:nvSpPr>
        <p:spPr>
          <a:xfrm>
            <a:off x="1331640" y="1412776"/>
            <a:ext cx="6984776" cy="369332"/>
          </a:xfrm>
          <a:prstGeom prst="rect">
            <a:avLst/>
          </a:prstGeom>
          <a:noFill/>
        </p:spPr>
        <p:txBody>
          <a:bodyPr wrap="square" rtlCol="0">
            <a:spAutoFit/>
          </a:bodyPr>
          <a:lstStyle/>
          <a:p>
            <a:r>
              <a:rPr lang="en-GB" dirty="0" smtClean="0">
                <a:solidFill>
                  <a:srgbClr val="FF0000"/>
                </a:solidFill>
                <a:latin typeface="Lucida Calligraphy" pitchFamily="66" charset="0"/>
              </a:rPr>
              <a:t>Meta Tag optimization &amp; content optimization:</a:t>
            </a:r>
            <a:endParaRPr lang="en-IN" dirty="0">
              <a:solidFill>
                <a:srgbClr val="FF0000"/>
              </a:solidFill>
              <a:latin typeface="Lucida Calligraphy" pitchFamily="66" charset="0"/>
            </a:endParaRPr>
          </a:p>
        </p:txBody>
      </p:sp>
      <p:sp>
        <p:nvSpPr>
          <p:cNvPr id="5" name="TextBox 4"/>
          <p:cNvSpPr txBox="1"/>
          <p:nvPr/>
        </p:nvSpPr>
        <p:spPr>
          <a:xfrm>
            <a:off x="251520" y="1782108"/>
            <a:ext cx="8640960" cy="2585323"/>
          </a:xfrm>
          <a:prstGeom prst="rect">
            <a:avLst/>
          </a:prstGeom>
          <a:noFill/>
        </p:spPr>
        <p:txBody>
          <a:bodyPr wrap="square" rtlCol="0">
            <a:spAutoFit/>
          </a:bodyPr>
          <a:lstStyle/>
          <a:p>
            <a:r>
              <a:rPr lang="en-GB" dirty="0">
                <a:latin typeface="Algerian" pitchFamily="82" charset="0"/>
              </a:rPr>
              <a:t>Footwear major Bata India will focus on expansion in small towns and online channels as part of its efforts to save cash through enhanced productivity, cost-reduction and tight inventory management to overcome the challenges of the pandemic, according to its annual report for 2020-21.</a:t>
            </a:r>
          </a:p>
          <a:p>
            <a:r>
              <a:rPr lang="en-GB" dirty="0">
                <a:latin typeface="Algerian" pitchFamily="82" charset="0"/>
              </a:rPr>
              <a:t>The company has adopted 'Survive, Revive, Revitalise and Thrive' strategy and is constantly monitoring the store level performance, driving sales through online channels and cost optimisation across all functions</a:t>
            </a:r>
            <a:r>
              <a:rPr lang="en-GB" dirty="0"/>
              <a:t>.</a:t>
            </a:r>
            <a:endParaRPr lang="en-IN" dirty="0"/>
          </a:p>
        </p:txBody>
      </p:sp>
      <p:sp>
        <p:nvSpPr>
          <p:cNvPr id="6" name="5-Point Star 5"/>
          <p:cNvSpPr/>
          <p:nvPr/>
        </p:nvSpPr>
        <p:spPr>
          <a:xfrm>
            <a:off x="611560" y="4441548"/>
            <a:ext cx="360040" cy="3240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181790" y="4441548"/>
            <a:ext cx="6408712" cy="369332"/>
          </a:xfrm>
          <a:prstGeom prst="rect">
            <a:avLst/>
          </a:prstGeom>
          <a:noFill/>
        </p:spPr>
        <p:txBody>
          <a:bodyPr wrap="square" rtlCol="0">
            <a:spAutoFit/>
          </a:bodyPr>
          <a:lstStyle/>
          <a:p>
            <a:r>
              <a:rPr lang="en-GB" dirty="0" smtClean="0">
                <a:solidFill>
                  <a:srgbClr val="7030A0"/>
                </a:solidFill>
                <a:latin typeface="Arial Black" pitchFamily="34" charset="0"/>
              </a:rPr>
              <a:t>Meta description for SEO:</a:t>
            </a:r>
            <a:endParaRPr lang="en-IN" dirty="0">
              <a:solidFill>
                <a:srgbClr val="7030A0"/>
              </a:solidFill>
              <a:latin typeface="Arial Black" pitchFamily="34" charset="0"/>
            </a:endParaRPr>
          </a:p>
        </p:txBody>
      </p:sp>
      <p:sp>
        <p:nvSpPr>
          <p:cNvPr id="8" name="TextBox 7"/>
          <p:cNvSpPr txBox="1"/>
          <p:nvPr/>
        </p:nvSpPr>
        <p:spPr>
          <a:xfrm>
            <a:off x="467544" y="5013176"/>
            <a:ext cx="8136904" cy="1200329"/>
          </a:xfrm>
          <a:prstGeom prst="rect">
            <a:avLst/>
          </a:prstGeom>
          <a:noFill/>
        </p:spPr>
        <p:txBody>
          <a:bodyPr wrap="square" rtlCol="0">
            <a:spAutoFit/>
          </a:bodyPr>
          <a:lstStyle/>
          <a:p>
            <a:r>
              <a:rPr lang="en-GB" dirty="0">
                <a:latin typeface="Bookman Old Style" pitchFamily="18" charset="0"/>
              </a:rPr>
              <a:t>A meta description is an attribute within your meta tags that helps describe your page. This snippet of text may appear in the search engine results under your headline, though sometimes, search engines will pull a snippet of text from the main body copy of the page instead</a:t>
            </a:r>
            <a:endParaRPr lang="en-IN" dirty="0">
              <a:latin typeface="Bookman Old Style" pitchFamily="18" charset="0"/>
            </a:endParaRPr>
          </a:p>
        </p:txBody>
      </p:sp>
    </p:spTree>
    <p:custDataLst>
      <p:tags r:id="rId1"/>
    </p:custDataLst>
    <p:extLst>
      <p:ext uri="{BB962C8B-B14F-4D97-AF65-F5344CB8AC3E}">
        <p14:creationId xmlns:p14="http://schemas.microsoft.com/office/powerpoint/2010/main" val="377150691"/>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animBg="1"/>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5-Point Star 1"/>
          <p:cNvSpPr/>
          <p:nvPr/>
        </p:nvSpPr>
        <p:spPr>
          <a:xfrm>
            <a:off x="827584" y="692696"/>
            <a:ext cx="216024" cy="2160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1331640" y="611655"/>
            <a:ext cx="6480720" cy="369332"/>
          </a:xfrm>
          <a:prstGeom prst="rect">
            <a:avLst/>
          </a:prstGeom>
          <a:noFill/>
        </p:spPr>
        <p:txBody>
          <a:bodyPr wrap="square" rtlCol="0">
            <a:spAutoFit/>
          </a:bodyPr>
          <a:lstStyle/>
          <a:p>
            <a:r>
              <a:rPr lang="en-GB" dirty="0" smtClean="0">
                <a:solidFill>
                  <a:schemeClr val="tx2">
                    <a:lumMod val="60000"/>
                    <a:lumOff val="40000"/>
                  </a:schemeClr>
                </a:solidFill>
                <a:latin typeface="Arial Black" pitchFamily="34" charset="0"/>
              </a:rPr>
              <a:t>Content optimization for SEO :</a:t>
            </a:r>
            <a:endParaRPr lang="en-IN" dirty="0">
              <a:solidFill>
                <a:schemeClr val="tx2">
                  <a:lumMod val="60000"/>
                  <a:lumOff val="40000"/>
                </a:schemeClr>
              </a:solidFill>
              <a:latin typeface="Arial Black" pitchFamily="34" charset="0"/>
            </a:endParaRPr>
          </a:p>
        </p:txBody>
      </p:sp>
      <p:sp>
        <p:nvSpPr>
          <p:cNvPr id="4" name="TextBox 3"/>
          <p:cNvSpPr txBox="1"/>
          <p:nvPr/>
        </p:nvSpPr>
        <p:spPr>
          <a:xfrm>
            <a:off x="862241" y="1484784"/>
            <a:ext cx="7380820" cy="1477328"/>
          </a:xfrm>
          <a:prstGeom prst="rect">
            <a:avLst/>
          </a:prstGeom>
          <a:noFill/>
        </p:spPr>
        <p:txBody>
          <a:bodyPr wrap="square" rtlCol="0">
            <a:spAutoFit/>
          </a:bodyPr>
          <a:lstStyle/>
          <a:p>
            <a:r>
              <a:rPr lang="en-GB" dirty="0">
                <a:latin typeface="Lucida Calligraphy" pitchFamily="66" charset="0"/>
              </a:rPr>
              <a:t>Essentially, content optimization, or SEO (search engine optimization), is the process of optimizing your content to make sure that it's more visible through the web. Search engine robots will rank highly optimized content higher on a search engine page than non-optimized content.</a:t>
            </a:r>
            <a:endParaRPr lang="en-IN" dirty="0">
              <a:latin typeface="Lucida Calligraphy" pitchFamily="66" charset="0"/>
            </a:endParaRPr>
          </a:p>
        </p:txBody>
      </p:sp>
      <p:sp>
        <p:nvSpPr>
          <p:cNvPr id="5" name="5-Point Star 4"/>
          <p:cNvSpPr/>
          <p:nvPr/>
        </p:nvSpPr>
        <p:spPr>
          <a:xfrm>
            <a:off x="827584" y="3353203"/>
            <a:ext cx="216024" cy="2880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043608" y="4293096"/>
            <a:ext cx="6768752" cy="2031325"/>
          </a:xfrm>
          <a:prstGeom prst="rect">
            <a:avLst/>
          </a:prstGeom>
          <a:noFill/>
        </p:spPr>
        <p:txBody>
          <a:bodyPr wrap="square" rtlCol="0">
            <a:spAutoFit/>
          </a:bodyPr>
          <a:lstStyle/>
          <a:p>
            <a:r>
              <a:rPr lang="en-GB" dirty="0"/>
              <a:t>Defining objectives. It's vital to specify the goal to be accomplished before any adjustments are made. ...</a:t>
            </a:r>
          </a:p>
          <a:p>
            <a:r>
              <a:rPr lang="en-GB" dirty="0"/>
              <a:t>Mapping current processes. ...</a:t>
            </a:r>
          </a:p>
          <a:p>
            <a:r>
              <a:rPr lang="en-GB" dirty="0"/>
              <a:t>Eliminating redundant or expendable steps. ...</a:t>
            </a:r>
          </a:p>
          <a:p>
            <a:r>
              <a:rPr lang="en-GB" dirty="0"/>
              <a:t>Rethinking processes. ...</a:t>
            </a:r>
          </a:p>
          <a:p>
            <a:r>
              <a:rPr lang="en-GB" dirty="0"/>
              <a:t>Implementing automation tools. ...</a:t>
            </a:r>
          </a:p>
          <a:p>
            <a:r>
              <a:rPr lang="en-GB" dirty="0"/>
              <a:t>Continuously monitoring results.</a:t>
            </a:r>
            <a:endParaRPr lang="en-IN" dirty="0"/>
          </a:p>
        </p:txBody>
      </p:sp>
      <p:sp>
        <p:nvSpPr>
          <p:cNvPr id="8" name="TextBox 7"/>
          <p:cNvSpPr txBox="1"/>
          <p:nvPr/>
        </p:nvSpPr>
        <p:spPr>
          <a:xfrm>
            <a:off x="1195312" y="3353203"/>
            <a:ext cx="5760640" cy="369332"/>
          </a:xfrm>
          <a:prstGeom prst="rect">
            <a:avLst/>
          </a:prstGeom>
          <a:noFill/>
        </p:spPr>
        <p:txBody>
          <a:bodyPr wrap="square" rtlCol="0">
            <a:spAutoFit/>
          </a:bodyPr>
          <a:lstStyle/>
          <a:p>
            <a:r>
              <a:rPr lang="en-GB" dirty="0" smtClean="0">
                <a:solidFill>
                  <a:schemeClr val="tx2">
                    <a:lumMod val="60000"/>
                    <a:lumOff val="40000"/>
                  </a:schemeClr>
                </a:solidFill>
                <a:latin typeface="Arial Black" pitchFamily="34" charset="0"/>
              </a:rPr>
              <a:t>Tips and techniques how to optimize:</a:t>
            </a:r>
            <a:endParaRPr lang="en-IN" dirty="0">
              <a:solidFill>
                <a:schemeClr val="tx2">
                  <a:lumMod val="60000"/>
                  <a:lumOff val="40000"/>
                </a:schemeClr>
              </a:solidFill>
              <a:latin typeface="Arial Black" pitchFamily="34" charset="0"/>
            </a:endParaRPr>
          </a:p>
        </p:txBody>
      </p:sp>
    </p:spTree>
    <p:custDataLst>
      <p:tags r:id="rId1"/>
    </p:custDataLst>
    <p:extLst>
      <p:ext uri="{BB962C8B-B14F-4D97-AF65-F5344CB8AC3E}">
        <p14:creationId xmlns:p14="http://schemas.microsoft.com/office/powerpoint/2010/main" val="968429427"/>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9672" y="620688"/>
            <a:ext cx="6696744" cy="369332"/>
          </a:xfrm>
          <a:prstGeom prst="rect">
            <a:avLst/>
          </a:prstGeom>
          <a:noFill/>
        </p:spPr>
        <p:txBody>
          <a:bodyPr wrap="square" rtlCol="0">
            <a:spAutoFit/>
          </a:bodyPr>
          <a:lstStyle/>
          <a:p>
            <a:r>
              <a:rPr lang="en-GB" dirty="0" smtClean="0">
                <a:solidFill>
                  <a:srgbClr val="C00000"/>
                </a:solidFill>
                <a:latin typeface="Arial Black" pitchFamily="34" charset="0"/>
              </a:rPr>
              <a:t>Part 3 : content ideas and marketing strategies:</a:t>
            </a:r>
            <a:endParaRPr lang="en-IN" dirty="0">
              <a:solidFill>
                <a:srgbClr val="C00000"/>
              </a:solidFill>
              <a:latin typeface="Arial Black" pitchFamily="34" charset="0"/>
            </a:endParaRPr>
          </a:p>
        </p:txBody>
      </p:sp>
      <p:sp>
        <p:nvSpPr>
          <p:cNvPr id="3" name="TextBox 2"/>
          <p:cNvSpPr txBox="1"/>
          <p:nvPr/>
        </p:nvSpPr>
        <p:spPr>
          <a:xfrm>
            <a:off x="467544" y="1412776"/>
            <a:ext cx="8496944" cy="923330"/>
          </a:xfrm>
          <a:prstGeom prst="rect">
            <a:avLst/>
          </a:prstGeom>
          <a:noFill/>
        </p:spPr>
        <p:txBody>
          <a:bodyPr wrap="square" rtlCol="0">
            <a:spAutoFit/>
          </a:bodyPr>
          <a:lstStyle/>
          <a:p>
            <a:r>
              <a:rPr lang="en-GB" dirty="0"/>
              <a:t>To expand physically, Bata India is all set to adopt asset-light franchise. After the recently concluded annual general meeting (AGM), it was decided that 80 per cent of its physical store expansion will be undertaken through the route of the franchise.</a:t>
            </a:r>
            <a:endParaRPr lang="en-IN" dirty="0"/>
          </a:p>
        </p:txBody>
      </p:sp>
      <p:sp>
        <p:nvSpPr>
          <p:cNvPr id="4" name="5-Point Star 3"/>
          <p:cNvSpPr/>
          <p:nvPr/>
        </p:nvSpPr>
        <p:spPr>
          <a:xfrm>
            <a:off x="206826" y="1520788"/>
            <a:ext cx="216024" cy="2160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6" y="2492896"/>
            <a:ext cx="4243329" cy="23762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044" y="2494979"/>
            <a:ext cx="3249146" cy="2374181"/>
          </a:xfrm>
          <a:prstGeom prst="rect">
            <a:avLst/>
          </a:prstGeom>
        </p:spPr>
      </p:pic>
    </p:spTree>
    <p:custDataLst>
      <p:tags r:id="rId1"/>
    </p:custDataLst>
    <p:extLst>
      <p:ext uri="{BB962C8B-B14F-4D97-AF65-F5344CB8AC3E}">
        <p14:creationId xmlns:p14="http://schemas.microsoft.com/office/powerpoint/2010/main" val="1806303275"/>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59432"/>
            <a:ext cx="3008313" cy="1162050"/>
          </a:xfrm>
        </p:spPr>
        <p:txBody>
          <a:bodyPr>
            <a:normAutofit fontScale="90000"/>
          </a:bodyPr>
          <a:lstStyle/>
          <a:p>
            <a:r>
              <a:rPr lang="en-GB" dirty="0" smtClean="0">
                <a:solidFill>
                  <a:srgbClr val="7030A0"/>
                </a:solidFill>
                <a:latin typeface="Gill Sans Ultra Bold Condensed" pitchFamily="34" charset="0"/>
              </a:rPr>
              <a:t>Content </a:t>
            </a:r>
            <a:r>
              <a:rPr lang="en-GB" dirty="0" err="1" smtClean="0">
                <a:solidFill>
                  <a:srgbClr val="7030A0"/>
                </a:solidFill>
                <a:latin typeface="Gill Sans Ultra Bold Condensed" pitchFamily="34" charset="0"/>
              </a:rPr>
              <a:t>calender</a:t>
            </a:r>
            <a:r>
              <a:rPr lang="en-GB" dirty="0" smtClean="0">
                <a:solidFill>
                  <a:srgbClr val="7030A0"/>
                </a:solidFill>
                <a:latin typeface="Gill Sans Ultra Bold Condensed" pitchFamily="34" charset="0"/>
              </a:rPr>
              <a:t>:</a:t>
            </a:r>
            <a:endParaRPr lang="en-IN" dirty="0">
              <a:solidFill>
                <a:srgbClr val="7030A0"/>
              </a:solidFill>
              <a:latin typeface="Gill Sans Ultra Bold Condensed" pitchFamily="34" charset="0"/>
            </a:endParaRPr>
          </a:p>
        </p:txBody>
      </p:sp>
      <p:sp>
        <p:nvSpPr>
          <p:cNvPr id="4" name="Text Placeholder 3"/>
          <p:cNvSpPr>
            <a:spLocks noGrp="1"/>
          </p:cNvSpPr>
          <p:nvPr>
            <p:ph type="body" idx="2"/>
          </p:nvPr>
        </p:nvSpPr>
        <p:spPr/>
        <p:txBody>
          <a:bodyPr>
            <a:normAutofit/>
          </a:bodyPr>
          <a:lstStyle/>
          <a:p>
            <a:r>
              <a:rPr lang="en-GB" sz="1600" dirty="0">
                <a:latin typeface="Arial Black" pitchFamily="34" charset="0"/>
              </a:rPr>
              <a:t>Step 1: Start your template. First, head to Excel and start a blank template. ...</a:t>
            </a:r>
          </a:p>
          <a:p>
            <a:r>
              <a:rPr lang="en-GB" sz="1600" dirty="0">
                <a:latin typeface="Arial Black" pitchFamily="34" charset="0"/>
              </a:rPr>
              <a:t>Step 2: Date and Day. ...</a:t>
            </a:r>
          </a:p>
          <a:p>
            <a:r>
              <a:rPr lang="en-GB" sz="1600" dirty="0">
                <a:latin typeface="Arial Black" pitchFamily="34" charset="0"/>
              </a:rPr>
              <a:t>Step 3: Post Topic. ...</a:t>
            </a:r>
          </a:p>
          <a:p>
            <a:r>
              <a:rPr lang="en-GB" sz="1600" dirty="0">
                <a:latin typeface="Arial Black" pitchFamily="34" charset="0"/>
              </a:rPr>
              <a:t>Step 4: Image. ...</a:t>
            </a:r>
          </a:p>
          <a:p>
            <a:r>
              <a:rPr lang="en-GB" sz="1600" dirty="0">
                <a:latin typeface="Arial Black" pitchFamily="34" charset="0"/>
              </a:rPr>
              <a:t>Step 5: Content Pillar. ...</a:t>
            </a:r>
          </a:p>
          <a:p>
            <a:r>
              <a:rPr lang="en-GB" sz="1600" dirty="0">
                <a:latin typeface="Arial Black" pitchFamily="34" charset="0"/>
              </a:rPr>
              <a:t>Step 6: Platform.</a:t>
            </a:r>
            <a:endParaRPr lang="en-IN" sz="1600" dirty="0">
              <a:latin typeface="Arial Black" pitchFamily="34" charset="0"/>
            </a:endParaRPr>
          </a:p>
        </p:txBody>
      </p:sp>
      <p:sp>
        <p:nvSpPr>
          <p:cNvPr id="3" name="Content Placeholder 2"/>
          <p:cNvSpPr>
            <a:spLocks noGrp="1"/>
          </p:cNvSpPr>
          <p:nvPr>
            <p:ph sz="half" idx="1"/>
          </p:nvPr>
        </p:nvSpPr>
        <p:spPr>
          <a:xfrm>
            <a:off x="3575050" y="273051"/>
            <a:ext cx="5101406" cy="5748237"/>
          </a:xfrm>
        </p:spPr>
        <p:txBody>
          <a:bodyPr>
            <a:normAutofit fontScale="47500" lnSpcReduction="20000"/>
          </a:bodyPr>
          <a:lstStyle/>
          <a:p>
            <a:r>
              <a:rPr lang="en-GB" dirty="0">
                <a:latin typeface="Arial Black" pitchFamily="34" charset="0"/>
              </a:rPr>
              <a:t>Bata - July 2023 Monthly Content Calendar</a:t>
            </a:r>
          </a:p>
          <a:p>
            <a:endParaRPr lang="en-GB" dirty="0">
              <a:latin typeface="Arial Black" pitchFamily="34" charset="0"/>
            </a:endParaRPr>
          </a:p>
          <a:p>
            <a:r>
              <a:rPr lang="en-GB" dirty="0">
                <a:latin typeface="Arial Black" pitchFamily="34" charset="0"/>
              </a:rPr>
              <a:t>Week 1: July 1st - July 9th</a:t>
            </a:r>
          </a:p>
          <a:p>
            <a:endParaRPr lang="en-GB" dirty="0">
              <a:latin typeface="Arial Black" pitchFamily="34" charset="0"/>
            </a:endParaRPr>
          </a:p>
          <a:p>
            <a:r>
              <a:rPr lang="en-GB" dirty="0">
                <a:latin typeface="Arial Black" pitchFamily="34" charset="0"/>
              </a:rPr>
              <a:t>Theme: "Summer Shoe Collection"</a:t>
            </a:r>
          </a:p>
          <a:p>
            <a:endParaRPr lang="en-GB" dirty="0">
              <a:latin typeface="Arial Black" pitchFamily="34" charset="0"/>
            </a:endParaRPr>
          </a:p>
          <a:p>
            <a:r>
              <a:rPr lang="en-GB" dirty="0">
                <a:latin typeface="Arial Black" pitchFamily="34" charset="0"/>
              </a:rPr>
              <a:t>July 1st: "Step into Summer with Bata's New Collection!" - Introduce the latest summer shoe collection in a blog post on the website.</a:t>
            </a:r>
          </a:p>
          <a:p>
            <a:r>
              <a:rPr lang="en-GB" dirty="0">
                <a:latin typeface="Arial Black" pitchFamily="34" charset="0"/>
              </a:rPr>
              <a:t>July 3rd: "Beach Ready Footwear" - Showcase flip-flops, sandals, and water-friendly shoes on social media with stunning beach imagery.</a:t>
            </a:r>
          </a:p>
          <a:p>
            <a:r>
              <a:rPr lang="en-GB" dirty="0">
                <a:latin typeface="Arial Black" pitchFamily="34" charset="0"/>
              </a:rPr>
              <a:t>July 6th: "Customer Spotlight: Your Summer Adventures" - Share user-generated content featuring customers wearing Bata shoes on their summer adventures.</a:t>
            </a:r>
          </a:p>
          <a:p>
            <a:r>
              <a:rPr lang="en-GB" dirty="0">
                <a:latin typeface="Arial Black" pitchFamily="34" charset="0"/>
              </a:rPr>
              <a:t>July 9th: "Comfort and Style for Your Summer Wardrobe" - Create a video highlighting how Bata shoes combine style and comfort for the season.</a:t>
            </a:r>
            <a:endParaRPr lang="en-IN" dirty="0">
              <a:latin typeface="Arial Black" pitchFamily="34" charset="0"/>
            </a:endParaRPr>
          </a:p>
        </p:txBody>
      </p:sp>
    </p:spTree>
    <p:custDataLst>
      <p:tags r:id="rId1"/>
    </p:custDataLst>
    <p:extLst>
      <p:ext uri="{BB962C8B-B14F-4D97-AF65-F5344CB8AC3E}">
        <p14:creationId xmlns:p14="http://schemas.microsoft.com/office/powerpoint/2010/main" val="1428908199"/>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additive="base">
                                        <p:cTn id="4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3">
                                            <p:txEl>
                                              <p:pRg st="0" end="0"/>
                                            </p:txEl>
                                          </p:spTgt>
                                        </p:tgtEl>
                                        <p:attrNameLst>
                                          <p:attrName>style.visibility</p:attrName>
                                        </p:attrNameLst>
                                      </p:cBhvr>
                                      <p:to>
                                        <p:strVal val="visible"/>
                                      </p:to>
                                    </p:set>
                                    <p:animEffect transition="in" filter="barn(inVertical)">
                                      <p:cBhvr>
                                        <p:cTn id="48" dur="500"/>
                                        <p:tgtEl>
                                          <p:spTgt spid="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animEffect transition="in" filter="barn(inVertical)">
                                      <p:cBhvr>
                                        <p:cTn id="53" dur="500"/>
                                        <p:tgtEl>
                                          <p:spTgt spid="3">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animEffect transition="in" filter="barn(inVertical)">
                                      <p:cBhvr>
                                        <p:cTn id="58" dur="500"/>
                                        <p:tgtEl>
                                          <p:spTgt spid="3">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animEffect transition="in" filter="barn(inVertical)">
                                      <p:cBhvr>
                                        <p:cTn id="63" dur="500"/>
                                        <p:tgtEl>
                                          <p:spTgt spid="3">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
                                            <p:txEl>
                                              <p:pRg st="7" end="7"/>
                                            </p:txEl>
                                          </p:spTgt>
                                        </p:tgtEl>
                                        <p:attrNameLst>
                                          <p:attrName>style.visibility</p:attrName>
                                        </p:attrNameLst>
                                      </p:cBhvr>
                                      <p:to>
                                        <p:strVal val="visible"/>
                                      </p:to>
                                    </p:set>
                                    <p:animEffect transition="in" filter="barn(inVertical)">
                                      <p:cBhvr>
                                        <p:cTn id="68" dur="500"/>
                                        <p:tgtEl>
                                          <p:spTgt spid="3">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Effect transition="in" filter="barn(inVertical)">
                                      <p:cBhvr>
                                        <p:cTn id="73" dur="500"/>
                                        <p:tgtEl>
                                          <p:spTgt spid="3">
                                            <p:txEl>
                                              <p:pRg st="8" end="8"/>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barn(inVertical)">
                                      <p:cBhvr>
                                        <p:cTn id="7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552" y="548680"/>
            <a:ext cx="7992888" cy="4524315"/>
          </a:xfrm>
          <a:prstGeom prst="rect">
            <a:avLst/>
          </a:prstGeom>
          <a:noFill/>
        </p:spPr>
        <p:txBody>
          <a:bodyPr wrap="square" rtlCol="0">
            <a:spAutoFit/>
          </a:bodyPr>
          <a:lstStyle/>
          <a:p>
            <a:r>
              <a:rPr lang="en-GB" dirty="0">
                <a:latin typeface="Arial Black" pitchFamily="34" charset="0"/>
              </a:rPr>
              <a:t>Week 2: July 10th - July 16th</a:t>
            </a:r>
          </a:p>
          <a:p>
            <a:endParaRPr lang="en-GB" dirty="0">
              <a:latin typeface="Arial Black" pitchFamily="34" charset="0"/>
            </a:endParaRPr>
          </a:p>
          <a:p>
            <a:r>
              <a:rPr lang="en-GB" dirty="0">
                <a:latin typeface="Arial Black" pitchFamily="34" charset="0"/>
              </a:rPr>
              <a:t>Theme: "Sustainable Footwear"</a:t>
            </a:r>
          </a:p>
          <a:p>
            <a:endParaRPr lang="en-GB" dirty="0">
              <a:latin typeface="Arial Black" pitchFamily="34" charset="0"/>
            </a:endParaRPr>
          </a:p>
          <a:p>
            <a:r>
              <a:rPr lang="en-GB" dirty="0">
                <a:latin typeface="Arial Black" pitchFamily="34" charset="0"/>
              </a:rPr>
              <a:t>July 10th: "Our Sustainable Journey" - Publish an article detailing Bata's commitment to sustainability and eco-friendly shoe materials.</a:t>
            </a:r>
          </a:p>
          <a:p>
            <a:r>
              <a:rPr lang="en-GB" dirty="0">
                <a:latin typeface="Arial Black" pitchFamily="34" charset="0"/>
              </a:rPr>
              <a:t>July 12th: "Recycling Program Announcement" - Announce a new initiative for customers to recycle their old shoes at Bata stores.</a:t>
            </a:r>
          </a:p>
          <a:p>
            <a:r>
              <a:rPr lang="en-GB" dirty="0">
                <a:latin typeface="Arial Black" pitchFamily="34" charset="0"/>
              </a:rPr>
              <a:t>July 14th: "Behind the Scenes: Green Manufacturing" - Take followers on a virtual tour of a Bata eco-friendly manufacturing facility.</a:t>
            </a:r>
          </a:p>
          <a:p>
            <a:r>
              <a:rPr lang="en-GB" dirty="0">
                <a:latin typeface="Arial Black" pitchFamily="34" charset="0"/>
              </a:rPr>
              <a:t>July 16th: "Walking Towards a Greener Future" - Encourage followers to share their eco-conscious efforts, using a dedicated </a:t>
            </a:r>
            <a:r>
              <a:rPr lang="en-GB" dirty="0" err="1">
                <a:latin typeface="Arial Black" pitchFamily="34" charset="0"/>
              </a:rPr>
              <a:t>hashtag</a:t>
            </a:r>
            <a:r>
              <a:rPr lang="en-GB" dirty="0">
                <a:latin typeface="Arial Black" pitchFamily="34" charset="0"/>
              </a:rPr>
              <a:t>.</a:t>
            </a:r>
            <a:endParaRPr lang="en-IN" dirty="0">
              <a:latin typeface="Arial Black" pitchFamily="34" charset="0"/>
            </a:endParaRPr>
          </a:p>
        </p:txBody>
      </p:sp>
    </p:spTree>
    <p:custDataLst>
      <p:tags r:id="rId1"/>
    </p:custDataLst>
    <p:extLst>
      <p:ext uri="{BB962C8B-B14F-4D97-AF65-F5344CB8AC3E}">
        <p14:creationId xmlns:p14="http://schemas.microsoft.com/office/powerpoint/2010/main" val="1305892817"/>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1800" y="620688"/>
            <a:ext cx="6048672" cy="5078313"/>
          </a:xfrm>
          <a:prstGeom prst="rect">
            <a:avLst/>
          </a:prstGeom>
          <a:noFill/>
        </p:spPr>
        <p:txBody>
          <a:bodyPr wrap="square" rtlCol="0">
            <a:spAutoFit/>
          </a:bodyPr>
          <a:lstStyle/>
          <a:p>
            <a:r>
              <a:rPr lang="en-GB" dirty="0">
                <a:latin typeface="Arial Black" pitchFamily="34" charset="0"/>
              </a:rPr>
              <a:t>Week 3: July 17th - July 23rd</a:t>
            </a:r>
          </a:p>
          <a:p>
            <a:endParaRPr lang="en-GB" dirty="0">
              <a:latin typeface="Arial Black" pitchFamily="34" charset="0"/>
            </a:endParaRPr>
          </a:p>
          <a:p>
            <a:r>
              <a:rPr lang="en-GB" dirty="0">
                <a:latin typeface="Arial Black" pitchFamily="34" charset="0"/>
              </a:rPr>
              <a:t>Theme: "Bata's Shoe Care Tips"</a:t>
            </a:r>
          </a:p>
          <a:p>
            <a:endParaRPr lang="en-GB" dirty="0">
              <a:latin typeface="Arial Black" pitchFamily="34" charset="0"/>
            </a:endParaRPr>
          </a:p>
          <a:p>
            <a:r>
              <a:rPr lang="en-GB" dirty="0">
                <a:latin typeface="Arial Black" pitchFamily="34" charset="0"/>
              </a:rPr>
              <a:t>July 17th: "The Ultimate Shoe Care Guide" - Share a comprehensive blog post on how to care for different types of shoes.</a:t>
            </a:r>
          </a:p>
          <a:p>
            <a:r>
              <a:rPr lang="en-GB" dirty="0">
                <a:latin typeface="Arial Black" pitchFamily="34" charset="0"/>
              </a:rPr>
              <a:t>July 19th: "Cleaning Hacks for White Sneakers" - Create a short video demonstrating easy tips to keep white sneakers pristine.</a:t>
            </a:r>
          </a:p>
          <a:p>
            <a:r>
              <a:rPr lang="en-GB" dirty="0">
                <a:latin typeface="Arial Black" pitchFamily="34" charset="0"/>
              </a:rPr>
              <a:t>July 21st: "Revive Your Old </a:t>
            </a:r>
            <a:r>
              <a:rPr lang="en-GB" dirty="0" err="1">
                <a:latin typeface="Arial Black" pitchFamily="34" charset="0"/>
              </a:rPr>
              <a:t>Favorites</a:t>
            </a:r>
            <a:r>
              <a:rPr lang="en-GB" dirty="0">
                <a:latin typeface="Arial Black" pitchFamily="34" charset="0"/>
              </a:rPr>
              <a:t>" - Showcase before-and-after images of rejuvenated shoes after using Bata's shoe care products.</a:t>
            </a:r>
          </a:p>
          <a:p>
            <a:r>
              <a:rPr lang="en-GB" dirty="0">
                <a:latin typeface="Arial Black" pitchFamily="34" charset="0"/>
              </a:rPr>
              <a:t>July 23rd: "Q&amp;A with Our Shoe Care Experts" - Host a live Q&amp;A session on social media with Bata's shoe care experts.</a:t>
            </a:r>
            <a:endParaRPr lang="en-IN" dirty="0">
              <a:latin typeface="Arial Black"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620688"/>
            <a:ext cx="2057400" cy="29394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72" y="3789040"/>
            <a:ext cx="2443128" cy="2594037"/>
          </a:xfrm>
          <a:prstGeom prst="rect">
            <a:avLst/>
          </a:prstGeom>
        </p:spPr>
      </p:pic>
    </p:spTree>
    <p:custDataLst>
      <p:tags r:id="rId1"/>
    </p:custDataLst>
    <p:extLst>
      <p:ext uri="{BB962C8B-B14F-4D97-AF65-F5344CB8AC3E}">
        <p14:creationId xmlns:p14="http://schemas.microsoft.com/office/powerpoint/2010/main" val="3186562308"/>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7784" y="620688"/>
            <a:ext cx="5879962" cy="5078313"/>
          </a:xfrm>
          <a:prstGeom prst="rect">
            <a:avLst/>
          </a:prstGeom>
        </p:spPr>
        <p:txBody>
          <a:bodyPr wrap="square">
            <a:spAutoFit/>
          </a:bodyPr>
          <a:lstStyle/>
          <a:p>
            <a:r>
              <a:rPr lang="en-GB" dirty="0">
                <a:latin typeface="Arial Black" pitchFamily="34" charset="0"/>
              </a:rPr>
              <a:t>Week 4: July 24th - July 31st</a:t>
            </a:r>
          </a:p>
          <a:p>
            <a:endParaRPr lang="en-GB" dirty="0">
              <a:latin typeface="Arial Black" pitchFamily="34" charset="0"/>
            </a:endParaRPr>
          </a:p>
          <a:p>
            <a:r>
              <a:rPr lang="en-GB" dirty="0">
                <a:latin typeface="Arial Black" pitchFamily="34" charset="0"/>
              </a:rPr>
              <a:t>Theme: "Bata's Back to School Collection"</a:t>
            </a:r>
          </a:p>
          <a:p>
            <a:endParaRPr lang="en-GB" dirty="0">
              <a:latin typeface="Arial Black" pitchFamily="34" charset="0"/>
            </a:endParaRPr>
          </a:p>
          <a:p>
            <a:r>
              <a:rPr lang="en-GB" dirty="0">
                <a:latin typeface="Arial Black" pitchFamily="34" charset="0"/>
              </a:rPr>
              <a:t>July 24th: "Back to School Fashion Must-Haves" - Highlight Bata's latest school shoes and accessories in a fashion blog post.</a:t>
            </a:r>
          </a:p>
          <a:p>
            <a:r>
              <a:rPr lang="en-GB" dirty="0">
                <a:latin typeface="Arial Black" pitchFamily="34" charset="0"/>
              </a:rPr>
              <a:t>July 26th: "Shoe Shopping Made Easy" - Share a video featuring the convenience of shopping for school shoes online or in-store.</a:t>
            </a:r>
          </a:p>
          <a:p>
            <a:r>
              <a:rPr lang="en-GB" dirty="0">
                <a:latin typeface="Arial Black" pitchFamily="34" charset="0"/>
              </a:rPr>
              <a:t>July 28th: "Win a Back to School Shopping Spree!" - Launch a social media contest, giving customers a chance to win a shopping spree.</a:t>
            </a:r>
          </a:p>
          <a:p>
            <a:r>
              <a:rPr lang="en-GB" dirty="0">
                <a:latin typeface="Arial Black" pitchFamily="34" charset="0"/>
              </a:rPr>
              <a:t>July 31st: "Last Chance: Back to School Sale Ends Today" - Create urgency with a reminder about the final day of the back-to-school sale.</a:t>
            </a:r>
            <a:endParaRPr lang="en-IN" dirty="0">
              <a:latin typeface="Arial Black"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7" y="116632"/>
            <a:ext cx="2143125" cy="2880320"/>
          </a:xfrm>
          <a:prstGeom prst="rect">
            <a:avLst/>
          </a:prstGeom>
        </p:spPr>
      </p:pic>
      <p:sp>
        <p:nvSpPr>
          <p:cNvPr id="4" name="TextBox 3"/>
          <p:cNvSpPr txBox="1"/>
          <p:nvPr/>
        </p:nvSpPr>
        <p:spPr>
          <a:xfrm>
            <a:off x="179512" y="3645024"/>
            <a:ext cx="2287140" cy="646331"/>
          </a:xfrm>
          <a:prstGeom prst="rect">
            <a:avLst/>
          </a:prstGeom>
          <a:noFill/>
        </p:spPr>
        <p:txBody>
          <a:bodyPr wrap="square" rtlCol="0">
            <a:spAutoFit/>
          </a:bodyPr>
          <a:lstStyle/>
          <a:p>
            <a:r>
              <a:rPr lang="en-IN" dirty="0" smtClean="0"/>
              <a:t> </a:t>
            </a:r>
            <a:r>
              <a:rPr lang="en-IN" dirty="0">
                <a:latin typeface="Bodoni MT Black" pitchFamily="18" charset="0"/>
              </a:rPr>
              <a:t>Bata </a:t>
            </a:r>
            <a:r>
              <a:rPr lang="en-IN" dirty="0" smtClean="0">
                <a:latin typeface="Bodoni MT Black" pitchFamily="18" charset="0"/>
              </a:rPr>
              <a:t>India (@</a:t>
            </a:r>
            <a:r>
              <a:rPr lang="en-IN" dirty="0" err="1">
                <a:latin typeface="Bodoni MT Black" pitchFamily="18" charset="0"/>
              </a:rPr>
              <a:t>bata.india</a:t>
            </a:r>
            <a:r>
              <a:rPr lang="en-IN" dirty="0" smtClean="0">
                <a:latin typeface="Bodoni MT Black" pitchFamily="18" charset="0"/>
              </a:rPr>
              <a:t>)</a:t>
            </a:r>
            <a:endParaRPr lang="en-IN" dirty="0">
              <a:latin typeface="Bodoni MT Black" pitchFamily="18" charset="0"/>
            </a:endParaRPr>
          </a:p>
        </p:txBody>
      </p:sp>
    </p:spTree>
    <p:custDataLst>
      <p:tags r:id="rId2"/>
    </p:custDataLst>
    <p:extLst>
      <p:ext uri="{BB962C8B-B14F-4D97-AF65-F5344CB8AC3E}">
        <p14:creationId xmlns:p14="http://schemas.microsoft.com/office/powerpoint/2010/main" val="1662834291"/>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3608" y="534164"/>
            <a:ext cx="7200800" cy="954107"/>
          </a:xfrm>
          <a:prstGeom prst="rect">
            <a:avLst/>
          </a:prstGeom>
          <a:noFill/>
        </p:spPr>
        <p:txBody>
          <a:bodyPr wrap="square" rtlCol="0">
            <a:spAutoFit/>
          </a:bodyPr>
          <a:lstStyle/>
          <a:p>
            <a:r>
              <a:rPr lang="en-GB" sz="2800" dirty="0" smtClean="0">
                <a:solidFill>
                  <a:srgbClr val="FFFF00"/>
                </a:solidFill>
                <a:latin typeface="Arial Black" pitchFamily="34" charset="0"/>
              </a:rPr>
              <a:t>PART  4 : CONTENT CREATION AND                                                        CURATION :</a:t>
            </a:r>
            <a:endParaRPr lang="en-IN" sz="2800" dirty="0">
              <a:solidFill>
                <a:srgbClr val="FFFF00"/>
              </a:solidFill>
              <a:latin typeface="Arial Black" pitchFamily="34" charset="0"/>
            </a:endParaRPr>
          </a:p>
        </p:txBody>
      </p:sp>
      <p:sp>
        <p:nvSpPr>
          <p:cNvPr id="4" name="TextBox 3"/>
          <p:cNvSpPr txBox="1"/>
          <p:nvPr/>
        </p:nvSpPr>
        <p:spPr>
          <a:xfrm>
            <a:off x="1043608" y="1703716"/>
            <a:ext cx="6840760" cy="523220"/>
          </a:xfrm>
          <a:prstGeom prst="rect">
            <a:avLst/>
          </a:prstGeom>
          <a:noFill/>
        </p:spPr>
        <p:txBody>
          <a:bodyPr wrap="square" rtlCol="0">
            <a:spAutoFit/>
          </a:bodyPr>
          <a:lstStyle/>
          <a:p>
            <a:r>
              <a:rPr lang="en-GB" sz="2800" dirty="0" smtClean="0">
                <a:latin typeface="Algerian" pitchFamily="82" charset="0"/>
              </a:rPr>
              <a:t>Format 1</a:t>
            </a:r>
            <a:endParaRPr lang="en-IN" sz="2800" dirty="0">
              <a:latin typeface="Algerian" pitchFamily="82" charset="0"/>
            </a:endParaRPr>
          </a:p>
        </p:txBody>
      </p:sp>
      <p:pic>
        <p:nvPicPr>
          <p:cNvPr id="5" name="ppt v.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7158" y="2071678"/>
            <a:ext cx="8424936" cy="4320480"/>
          </a:xfrm>
          <a:prstGeom prst="rect">
            <a:avLst/>
          </a:prstGeom>
        </p:spPr>
      </p:pic>
    </p:spTree>
    <p:extLst>
      <p:ext uri="{BB962C8B-B14F-4D97-AF65-F5344CB8AC3E}">
        <p14:creationId xmlns:p14="http://schemas.microsoft.com/office/powerpoint/2010/main" val="3289919149"/>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35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5"/>
                </p:tgtEl>
              </p:cMediaNode>
            </p:video>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2622822" y="-243408"/>
            <a:ext cx="4397450" cy="2554545"/>
          </a:xfrm>
          <a:prstGeom prst="rect">
            <a:avLst/>
          </a:prstGeom>
          <a:noFill/>
        </p:spPr>
        <p:txBody>
          <a:bodyPr wrap="square" rtlCol="0">
            <a:spAutoFit/>
          </a:bodyPr>
          <a:lstStyle/>
          <a:p>
            <a:r>
              <a:rPr lang="en-GB" sz="7200" dirty="0">
                <a:latin typeface="Script MT Bold" pitchFamily="66" charset="0"/>
              </a:rPr>
              <a:t> </a:t>
            </a:r>
            <a:r>
              <a:rPr lang="en-GB" sz="7200" dirty="0" smtClean="0">
                <a:latin typeface="Script MT Bold" pitchFamily="66" charset="0"/>
              </a:rPr>
              <a:t>                    </a:t>
            </a:r>
            <a:r>
              <a:rPr lang="en-GB" sz="8800" dirty="0" smtClean="0">
                <a:latin typeface="Script MT Bold" pitchFamily="66" charset="0"/>
              </a:rPr>
              <a:t>Welcome</a:t>
            </a:r>
            <a:endParaRPr lang="en-IN" sz="8800" dirty="0">
              <a:latin typeface="Script MT Bold" pitchFamily="66" charset="0"/>
            </a:endParaRPr>
          </a:p>
        </p:txBody>
      </p:sp>
      <p:sp>
        <p:nvSpPr>
          <p:cNvPr id="2" name="TextBox 1"/>
          <p:cNvSpPr txBox="1"/>
          <p:nvPr/>
        </p:nvSpPr>
        <p:spPr>
          <a:xfrm>
            <a:off x="107504" y="3275439"/>
            <a:ext cx="9036496" cy="3770263"/>
          </a:xfrm>
          <a:prstGeom prst="rect">
            <a:avLst/>
          </a:prstGeom>
          <a:noFill/>
        </p:spPr>
        <p:txBody>
          <a:bodyPr wrap="square" rtlCol="0">
            <a:spAutoFit/>
          </a:bodyPr>
          <a:lstStyle/>
          <a:p>
            <a:r>
              <a:rPr lang="en-GB" sz="23900" dirty="0" smtClean="0">
                <a:solidFill>
                  <a:srgbClr val="FF0000"/>
                </a:solidFill>
                <a:latin typeface="Lucida Calligraphy" pitchFamily="66" charset="0"/>
              </a:rPr>
              <a:t>Bata</a:t>
            </a:r>
            <a:endParaRPr lang="en-IN" sz="23900" dirty="0">
              <a:solidFill>
                <a:srgbClr val="FF0000"/>
              </a:solidFill>
              <a:latin typeface="Lucida Calligraphy" pitchFamily="66" charset="0"/>
            </a:endParaRPr>
          </a:p>
        </p:txBody>
      </p:sp>
      <p:sp>
        <p:nvSpPr>
          <p:cNvPr id="3" name="TextBox 2"/>
          <p:cNvSpPr txBox="1"/>
          <p:nvPr/>
        </p:nvSpPr>
        <p:spPr>
          <a:xfrm rot="10800000" flipV="1">
            <a:off x="4092072" y="2304395"/>
            <a:ext cx="1458950" cy="1569660"/>
          </a:xfrm>
          <a:prstGeom prst="rect">
            <a:avLst/>
          </a:prstGeom>
          <a:noFill/>
        </p:spPr>
        <p:txBody>
          <a:bodyPr wrap="square" rtlCol="0">
            <a:spAutoFit/>
          </a:bodyPr>
          <a:lstStyle/>
          <a:p>
            <a:r>
              <a:rPr lang="en-GB" sz="9600" dirty="0" smtClean="0">
                <a:latin typeface="Brush Script MT" pitchFamily="66" charset="0"/>
              </a:rPr>
              <a:t>to</a:t>
            </a:r>
            <a:endParaRPr lang="en-IN" sz="9600" dirty="0">
              <a:latin typeface="Brush Script MT" pitchFamily="66" charset="0"/>
            </a:endParaRPr>
          </a:p>
        </p:txBody>
      </p:sp>
    </p:spTree>
    <p:custDataLst>
      <p:tags r:id="rId1"/>
    </p:custDataLst>
    <p:extLst>
      <p:ext uri="{BB962C8B-B14F-4D97-AF65-F5344CB8AC3E}">
        <p14:creationId xmlns:p14="http://schemas.microsoft.com/office/powerpoint/2010/main" val="552926454"/>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shade val="100000"/>
                <a:satMod val="150000"/>
              </a:schemeClr>
            </a:gs>
            <a:gs pos="5840">
              <a:srgbClr val="000000"/>
            </a:gs>
            <a:gs pos="11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836712"/>
            <a:ext cx="2143125" cy="554461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5856" y="836712"/>
            <a:ext cx="2520280" cy="554461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0192" y="836712"/>
            <a:ext cx="2232248" cy="554461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3275856" y="79903"/>
            <a:ext cx="3168352" cy="523220"/>
          </a:xfrm>
          <a:prstGeom prst="rect">
            <a:avLst/>
          </a:prstGeom>
          <a:noFill/>
        </p:spPr>
        <p:txBody>
          <a:bodyPr wrap="square" rtlCol="0">
            <a:spAutoFit/>
          </a:bodyPr>
          <a:lstStyle/>
          <a:p>
            <a:r>
              <a:rPr lang="en-GB" sz="2800" dirty="0" smtClean="0">
                <a:latin typeface="Algerian" pitchFamily="82" charset="0"/>
              </a:rPr>
              <a:t>Format 2</a:t>
            </a:r>
            <a:endParaRPr lang="en-IN" sz="2800" dirty="0">
              <a:latin typeface="Algerian" pitchFamily="82"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cstate="print"/>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569181692"/>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28000" t="-68000" r="-24000" b="-83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92" y="620688"/>
            <a:ext cx="2143125" cy="38164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640" y="4869160"/>
            <a:ext cx="6552728" cy="1600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0334" y="588963"/>
            <a:ext cx="2143125" cy="38798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9872" y="588964"/>
            <a:ext cx="1914525" cy="38798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p:cNvSpPr txBox="1"/>
          <p:nvPr/>
        </p:nvSpPr>
        <p:spPr>
          <a:xfrm>
            <a:off x="3347864" y="11372"/>
            <a:ext cx="4248472" cy="584775"/>
          </a:xfrm>
          <a:prstGeom prst="rect">
            <a:avLst/>
          </a:prstGeom>
          <a:noFill/>
        </p:spPr>
        <p:txBody>
          <a:bodyPr wrap="square" rtlCol="0">
            <a:spAutoFit/>
          </a:bodyPr>
          <a:lstStyle/>
          <a:p>
            <a:r>
              <a:rPr lang="en-GB" sz="3200" dirty="0" smtClean="0">
                <a:solidFill>
                  <a:srgbClr val="FFC000"/>
                </a:solidFill>
                <a:latin typeface="Algerian" pitchFamily="82" charset="0"/>
              </a:rPr>
              <a:t>Format 3</a:t>
            </a:r>
            <a:endParaRPr lang="en-IN" sz="3200" dirty="0">
              <a:solidFill>
                <a:srgbClr val="FFC000"/>
              </a:solidFill>
              <a:latin typeface="Algerian" pitchFamily="82" charset="0"/>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cstate="print"/>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242796757"/>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6" fill="hold" display="0">
                  <p:stCondLst>
                    <p:cond delay="indefinite"/>
                  </p:stCondLst>
                  <p:endCondLst>
                    <p:cond evt="onStopAudio" delay="0">
                      <p:tgtEl>
                        <p:sldTgt/>
                      </p:tgtEl>
                    </p:cond>
                  </p:endCondLst>
                </p:cTn>
                <p:tgtEl>
                  <p:spTgt spid="7"/>
                </p:tgtEl>
              </p:cMediaNode>
            </p:audio>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3000" r="-3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TextBox 2"/>
          <p:cNvSpPr txBox="1"/>
          <p:nvPr/>
        </p:nvSpPr>
        <p:spPr>
          <a:xfrm>
            <a:off x="2194829" y="301462"/>
            <a:ext cx="6984776" cy="369332"/>
          </a:xfrm>
          <a:prstGeom prst="rect">
            <a:avLst/>
          </a:prstGeom>
          <a:noFill/>
        </p:spPr>
        <p:txBody>
          <a:bodyPr wrap="square" rtlCol="0">
            <a:spAutoFit/>
          </a:bodyPr>
          <a:lstStyle/>
          <a:p>
            <a:r>
              <a:rPr lang="en-GB" dirty="0" smtClean="0">
                <a:latin typeface="Arial Black" pitchFamily="34" charset="0"/>
              </a:rPr>
              <a:t>INSIGHT TOOL ANALYSE</a:t>
            </a:r>
            <a:endParaRPr lang="en-IN" dirty="0">
              <a:latin typeface="Arial Black" pitchFamily="34"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cstate="print"/>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051138113"/>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0" fill="hold" display="0">
                  <p:stCondLst>
                    <p:cond delay="indefinite"/>
                  </p:stCondLst>
                  <p:endCondLst>
                    <p:cond evt="onStopAudio" delay="0">
                      <p:tgtEl>
                        <p:sldTgt/>
                      </p:tgtEl>
                    </p:cond>
                  </p:endCondLst>
                </p:cTn>
                <p:tgtEl>
                  <p:spTgt spid="5"/>
                </p:tgtEl>
              </p:cMediaNode>
            </p:audio>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43608" y="980728"/>
            <a:ext cx="6696744" cy="1938992"/>
          </a:xfrm>
          <a:prstGeom prst="rect">
            <a:avLst/>
          </a:prstGeom>
          <a:noFill/>
        </p:spPr>
        <p:txBody>
          <a:bodyPr wrap="square" rtlCol="0">
            <a:spAutoFit/>
          </a:bodyPr>
          <a:lstStyle/>
          <a:p>
            <a:r>
              <a:rPr lang="en-GB" sz="2000" dirty="0">
                <a:latin typeface="Constantia" pitchFamily="18" charset="0"/>
              </a:rPr>
              <a:t>Market Penetration Strategy. When a firm focuses on selling its current products to existing customers, it is pursuing a market penetration strategy. ...</a:t>
            </a:r>
          </a:p>
          <a:p>
            <a:r>
              <a:rPr lang="en-GB" sz="2000" dirty="0">
                <a:latin typeface="Constantia" pitchFamily="18" charset="0"/>
              </a:rPr>
              <a:t>Market Development Strategy. ...</a:t>
            </a:r>
          </a:p>
          <a:p>
            <a:r>
              <a:rPr lang="en-GB" sz="2000" dirty="0">
                <a:latin typeface="Constantia" pitchFamily="18" charset="0"/>
              </a:rPr>
              <a:t>Product Development Strategy. ...</a:t>
            </a:r>
          </a:p>
          <a:p>
            <a:r>
              <a:rPr lang="en-GB" sz="2000" dirty="0">
                <a:latin typeface="Constantia" pitchFamily="18" charset="0"/>
              </a:rPr>
              <a:t>Diversification Strategy.</a:t>
            </a:r>
          </a:p>
        </p:txBody>
      </p:sp>
      <p:sp>
        <p:nvSpPr>
          <p:cNvPr id="9" name="Right Arrow 8"/>
          <p:cNvSpPr/>
          <p:nvPr/>
        </p:nvSpPr>
        <p:spPr>
          <a:xfrm>
            <a:off x="302641" y="1052736"/>
            <a:ext cx="6480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a:off x="302641" y="1373270"/>
            <a:ext cx="6480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Arrow 10"/>
          <p:cNvSpPr/>
          <p:nvPr/>
        </p:nvSpPr>
        <p:spPr>
          <a:xfrm>
            <a:off x="302642" y="1700808"/>
            <a:ext cx="648072" cy="157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302641" y="1988840"/>
            <a:ext cx="648073"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302642" y="2218728"/>
            <a:ext cx="6480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a:off x="310754" y="2502858"/>
            <a:ext cx="639959" cy="116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1021904" y="2815625"/>
            <a:ext cx="5688632" cy="1938992"/>
          </a:xfrm>
          <a:prstGeom prst="rect">
            <a:avLst/>
          </a:prstGeom>
          <a:noFill/>
        </p:spPr>
        <p:txBody>
          <a:bodyPr wrap="square" rtlCol="0">
            <a:spAutoFit/>
          </a:bodyPr>
          <a:lstStyle/>
          <a:p>
            <a:r>
              <a:rPr lang="en-GB" sz="2000" dirty="0">
                <a:latin typeface="Constantia" pitchFamily="18" charset="0"/>
              </a:rPr>
              <a:t>These seven are: product, price, promotion, place, packaging, positioning and people. As products, markets, customers and needs change rapidly, you must continually revisit these seven Ps to make sure you're on track and achieving the maximum </a:t>
            </a:r>
            <a:r>
              <a:rPr lang="en-GB" dirty="0" err="1" smtClean="0">
                <a:latin typeface="Constantia" pitchFamily="18" charset="0"/>
              </a:rPr>
              <a:t>resul</a:t>
            </a:r>
            <a:r>
              <a:rPr lang="en-GB" dirty="0" smtClean="0">
                <a:latin typeface="Constantia" pitchFamily="18" charset="0"/>
              </a:rPr>
              <a:t> </a:t>
            </a:r>
            <a:r>
              <a:rPr lang="en-GB" dirty="0" err="1" smtClean="0">
                <a:latin typeface="Constantia" pitchFamily="18" charset="0"/>
              </a:rPr>
              <a:t>ts</a:t>
            </a:r>
            <a:r>
              <a:rPr lang="en-GB" sz="2000" dirty="0" smtClean="0">
                <a:latin typeface="Constantia" pitchFamily="18" charset="0"/>
              </a:rPr>
              <a:t> </a:t>
            </a:r>
            <a:r>
              <a:rPr lang="en-GB" sz="2000" dirty="0">
                <a:latin typeface="Constantia" pitchFamily="18" charset="0"/>
              </a:rPr>
              <a:t>possible for you in today's marketplace.</a:t>
            </a:r>
            <a:endParaRPr lang="en-IN" sz="2000" dirty="0">
              <a:latin typeface="Constantia" pitchFamily="18" charset="0"/>
            </a:endParaRPr>
          </a:p>
        </p:txBody>
      </p:sp>
      <p:sp>
        <p:nvSpPr>
          <p:cNvPr id="16" name="TextBox 15"/>
          <p:cNvSpPr txBox="1"/>
          <p:nvPr/>
        </p:nvSpPr>
        <p:spPr>
          <a:xfrm>
            <a:off x="1043608" y="4920371"/>
            <a:ext cx="6269922" cy="1938992"/>
          </a:xfrm>
          <a:prstGeom prst="rect">
            <a:avLst/>
          </a:prstGeom>
          <a:noFill/>
        </p:spPr>
        <p:txBody>
          <a:bodyPr wrap="square" rtlCol="0">
            <a:spAutoFit/>
          </a:bodyPr>
          <a:lstStyle/>
          <a:p>
            <a:r>
              <a:rPr lang="en-GB" sz="2000" dirty="0">
                <a:latin typeface="Constantia" pitchFamily="18" charset="0"/>
              </a:rPr>
              <a:t>strategies that make up organic growth. These strategies are known as market penetration, market development, product development, and diversification. Market Penetration: This growth strategy involves selling more of a company's existing products or services to its current customer base.</a:t>
            </a:r>
            <a:endParaRPr lang="en-IN" sz="2000" dirty="0">
              <a:latin typeface="Constantia" pitchFamily="18" charset="0"/>
            </a:endParaRPr>
          </a:p>
        </p:txBody>
      </p:sp>
      <p:sp>
        <p:nvSpPr>
          <p:cNvPr id="18" name="Right Arrow 17"/>
          <p:cNvSpPr/>
          <p:nvPr/>
        </p:nvSpPr>
        <p:spPr>
          <a:xfrm>
            <a:off x="467544" y="2924944"/>
            <a:ext cx="48317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ight Arrow 18"/>
          <p:cNvSpPr/>
          <p:nvPr/>
        </p:nvSpPr>
        <p:spPr>
          <a:xfrm>
            <a:off x="467544" y="5040411"/>
            <a:ext cx="483169"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976826" y="332656"/>
            <a:ext cx="6336704" cy="400110"/>
          </a:xfrm>
          <a:prstGeom prst="rect">
            <a:avLst/>
          </a:prstGeom>
          <a:noFill/>
        </p:spPr>
        <p:txBody>
          <a:bodyPr wrap="square" rtlCol="0">
            <a:spAutoFit/>
          </a:bodyPr>
          <a:lstStyle/>
          <a:p>
            <a:r>
              <a:rPr lang="en-GB" sz="2000" dirty="0" smtClean="0">
                <a:latin typeface="Arial Black" pitchFamily="34" charset="0"/>
              </a:rPr>
              <a:t>Strategies and Areas for improvement</a:t>
            </a:r>
            <a:endParaRPr lang="en-IN" sz="2000" dirty="0">
              <a:latin typeface="Arial Black" pitchFamily="34" charset="0"/>
            </a:endParaRPr>
          </a:p>
        </p:txBody>
      </p:sp>
      <p:pic>
        <p:nvPicPr>
          <p:cNvPr id="21" name="Audio 2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cstate="print"/>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185990074"/>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down)">
                                      <p:cBhvr>
                                        <p:cTn id="11" dur="500"/>
                                        <p:tgtEl>
                                          <p:spTgt spid="2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barn(inVertical)">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500" fill="hold"/>
                                        <p:tgtEl>
                                          <p:spTgt spid="15"/>
                                        </p:tgtEl>
                                        <p:attrNameLst>
                                          <p:attrName>ppt_x</p:attrName>
                                        </p:attrNameLst>
                                      </p:cBhvr>
                                      <p:tavLst>
                                        <p:tav tm="0">
                                          <p:val>
                                            <p:strVal val="#ppt_x"/>
                                          </p:val>
                                        </p:tav>
                                        <p:tav tm="100000">
                                          <p:val>
                                            <p:strVal val="#ppt_x"/>
                                          </p:val>
                                        </p:tav>
                                      </p:tavLst>
                                    </p:anim>
                                    <p:anim calcmode="lin" valueType="num">
                                      <p:cBhvr additive="base">
                                        <p:cTn id="7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8" fill="hold" display="0">
                  <p:stCondLst>
                    <p:cond delay="indefinite"/>
                  </p:stCondLst>
                  <p:endCondLst>
                    <p:cond evt="onStopAudio" delay="0">
                      <p:tgtEl>
                        <p:sldTgt/>
                      </p:tgtEl>
                    </p:cond>
                  </p:endCondLst>
                </p:cTn>
                <p:tgtEl>
                  <p:spTgt spid="21"/>
                </p:tgtEl>
              </p:cMediaNode>
            </p:audio>
          </p:childTnLst>
        </p:cTn>
      </p:par>
    </p:tnLst>
    <p:bldLst>
      <p:bldP spid="8" grpId="0"/>
      <p:bldP spid="9" grpId="0" animBg="1"/>
      <p:bldP spid="10" grpId="0" animBg="1"/>
      <p:bldP spid="11" grpId="0" animBg="1"/>
      <p:bldP spid="12" grpId="0" animBg="1"/>
      <p:bldP spid="13" grpId="0" animBg="1"/>
      <p:bldP spid="14" grpId="0" animBg="1"/>
      <p:bldP spid="15" grpId="0"/>
      <p:bldP spid="16" grpId="0"/>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9" y="1371600"/>
            <a:ext cx="7776864" cy="5225752"/>
          </a:xfrm>
          <a:prstGeom prst="rect">
            <a:avLst/>
          </a:prstGeom>
        </p:spPr>
      </p:pic>
      <p:sp>
        <p:nvSpPr>
          <p:cNvPr id="4" name="TextBox 3"/>
          <p:cNvSpPr txBox="1"/>
          <p:nvPr/>
        </p:nvSpPr>
        <p:spPr>
          <a:xfrm>
            <a:off x="683568" y="404664"/>
            <a:ext cx="7344816" cy="523220"/>
          </a:xfrm>
          <a:prstGeom prst="rect">
            <a:avLst/>
          </a:prstGeom>
          <a:noFill/>
        </p:spPr>
        <p:txBody>
          <a:bodyPr wrap="square" rtlCol="0">
            <a:spAutoFit/>
          </a:bodyPr>
          <a:lstStyle/>
          <a:p>
            <a:r>
              <a:rPr lang="en-GB" sz="2800" dirty="0" smtClean="0">
                <a:solidFill>
                  <a:srgbClr val="FFC000"/>
                </a:solidFill>
                <a:latin typeface="Arial Black" pitchFamily="34" charset="0"/>
              </a:rPr>
              <a:t>Social media Ad campaign:</a:t>
            </a:r>
            <a:endParaRPr lang="en-IN" sz="2800" dirty="0">
              <a:solidFill>
                <a:srgbClr val="FFC000"/>
              </a:solidFill>
              <a:latin typeface="Arial Black" pitchFamily="34"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cstate="print"/>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960487933"/>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120" y="97468"/>
            <a:ext cx="6408712" cy="523220"/>
          </a:xfrm>
          <a:prstGeom prst="rect">
            <a:avLst/>
          </a:prstGeom>
          <a:noFill/>
        </p:spPr>
        <p:txBody>
          <a:bodyPr wrap="square" rtlCol="0">
            <a:spAutoFit/>
          </a:bodyPr>
          <a:lstStyle/>
          <a:p>
            <a:r>
              <a:rPr lang="en-GB" sz="2800" dirty="0" smtClean="0">
                <a:solidFill>
                  <a:srgbClr val="FF0000"/>
                </a:solidFill>
                <a:latin typeface="Arial Black" pitchFamily="34" charset="0"/>
              </a:rPr>
              <a:t>Advertising goals :</a:t>
            </a:r>
            <a:endParaRPr lang="en-IN" sz="2800" dirty="0">
              <a:solidFill>
                <a:srgbClr val="FF0000"/>
              </a:solidFill>
              <a:latin typeface="Arial Black" pitchFamily="34" charset="0"/>
            </a:endParaRPr>
          </a:p>
        </p:txBody>
      </p:sp>
      <p:sp>
        <p:nvSpPr>
          <p:cNvPr id="4" name="TextBox 3"/>
          <p:cNvSpPr txBox="1"/>
          <p:nvPr/>
        </p:nvSpPr>
        <p:spPr>
          <a:xfrm>
            <a:off x="664630" y="1079087"/>
            <a:ext cx="7862320" cy="1631216"/>
          </a:xfrm>
          <a:prstGeom prst="rect">
            <a:avLst/>
          </a:prstGeom>
          <a:noFill/>
        </p:spPr>
        <p:txBody>
          <a:bodyPr wrap="square" rtlCol="0">
            <a:spAutoFit/>
          </a:bodyPr>
          <a:lstStyle/>
          <a:p>
            <a:r>
              <a:rPr lang="en-GB" sz="2000" dirty="0">
                <a:latin typeface="Constantia" pitchFamily="18" charset="0"/>
              </a:rPr>
              <a:t>Brand awareness refers to the familiarity of consumers with a particular product or service. A brand awareness campaign seeks to familiarize the public with a new or revised product and differentiate it from the competition. Social media has become an important new tool in brand awareness marketing</a:t>
            </a:r>
            <a:r>
              <a:rPr lang="en-GB" sz="1600" dirty="0"/>
              <a:t>.</a:t>
            </a:r>
          </a:p>
        </p:txBody>
      </p:sp>
      <p:sp>
        <p:nvSpPr>
          <p:cNvPr id="6" name="TextBox 5"/>
          <p:cNvSpPr txBox="1"/>
          <p:nvPr/>
        </p:nvSpPr>
        <p:spPr>
          <a:xfrm>
            <a:off x="642998" y="3299920"/>
            <a:ext cx="7704856" cy="1692771"/>
          </a:xfrm>
          <a:prstGeom prst="rect">
            <a:avLst/>
          </a:prstGeom>
          <a:noFill/>
        </p:spPr>
        <p:txBody>
          <a:bodyPr wrap="square" rtlCol="0">
            <a:spAutoFit/>
          </a:bodyPr>
          <a:lstStyle/>
          <a:p>
            <a:r>
              <a:rPr lang="en-GB" sz="2000" dirty="0" smtClean="0">
                <a:latin typeface="Constantia" pitchFamily="18" charset="0"/>
              </a:rPr>
              <a:t>Aims </a:t>
            </a:r>
            <a:r>
              <a:rPr lang="en-GB" sz="2000" dirty="0">
                <a:latin typeface="Constantia" pitchFamily="18" charset="0"/>
              </a:rPr>
              <a:t>to build familiarity and name recognition so that potential customers will think of the brand when they are ready to make a purchase. Here are some tactics on how to build brand awareness from scratch. Use a mix of these tactics to reach the broadest audience possible</a:t>
            </a:r>
            <a:r>
              <a:rPr lang="en-GB" sz="2400" dirty="0">
                <a:latin typeface="Constantia" pitchFamily="18" charset="0"/>
              </a:rPr>
              <a:t>.</a:t>
            </a:r>
          </a:p>
        </p:txBody>
      </p:sp>
      <p:sp>
        <p:nvSpPr>
          <p:cNvPr id="7" name="5-Point Star 6"/>
          <p:cNvSpPr/>
          <p:nvPr/>
        </p:nvSpPr>
        <p:spPr>
          <a:xfrm>
            <a:off x="179512" y="749299"/>
            <a:ext cx="490608" cy="36004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5-Point Star 7"/>
          <p:cNvSpPr/>
          <p:nvPr/>
        </p:nvSpPr>
        <p:spPr>
          <a:xfrm>
            <a:off x="160574" y="2862228"/>
            <a:ext cx="504056" cy="43204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9" name="TextBox 8"/>
          <p:cNvSpPr txBox="1"/>
          <p:nvPr/>
        </p:nvSpPr>
        <p:spPr>
          <a:xfrm>
            <a:off x="670120" y="709755"/>
            <a:ext cx="4837984" cy="369332"/>
          </a:xfrm>
          <a:prstGeom prst="rect">
            <a:avLst/>
          </a:prstGeom>
          <a:noFill/>
        </p:spPr>
        <p:txBody>
          <a:bodyPr wrap="square" rtlCol="0">
            <a:spAutoFit/>
          </a:bodyPr>
          <a:lstStyle/>
          <a:p>
            <a:r>
              <a:rPr lang="en-GB" dirty="0" smtClean="0">
                <a:solidFill>
                  <a:srgbClr val="FFC000"/>
                </a:solidFill>
                <a:latin typeface="Arial Black" pitchFamily="34" charset="0"/>
              </a:rPr>
              <a:t>Brand awareness:</a:t>
            </a:r>
            <a:endParaRPr lang="en-IN" dirty="0">
              <a:solidFill>
                <a:srgbClr val="FFC000"/>
              </a:solidFill>
              <a:latin typeface="Arial Black" pitchFamily="34" charset="0"/>
            </a:endParaRPr>
          </a:p>
        </p:txBody>
      </p:sp>
      <p:sp>
        <p:nvSpPr>
          <p:cNvPr id="10" name="TextBox 9"/>
          <p:cNvSpPr txBox="1"/>
          <p:nvPr/>
        </p:nvSpPr>
        <p:spPr>
          <a:xfrm>
            <a:off x="671843" y="2924944"/>
            <a:ext cx="3773696" cy="369332"/>
          </a:xfrm>
          <a:prstGeom prst="rect">
            <a:avLst/>
          </a:prstGeom>
          <a:noFill/>
        </p:spPr>
        <p:txBody>
          <a:bodyPr wrap="square" rtlCol="0">
            <a:spAutoFit/>
          </a:bodyPr>
          <a:lstStyle/>
          <a:p>
            <a:r>
              <a:rPr lang="en-GB" dirty="0" smtClean="0">
                <a:solidFill>
                  <a:srgbClr val="FFC000"/>
                </a:solidFill>
                <a:latin typeface="Arial Black" pitchFamily="34" charset="0"/>
              </a:rPr>
              <a:t>Driving website traffic:</a:t>
            </a:r>
            <a:endParaRPr lang="en-IN" dirty="0">
              <a:solidFill>
                <a:srgbClr val="FFC000"/>
              </a:solidFill>
              <a:latin typeface="Arial Black" pitchFamily="34" charset="0"/>
            </a:endParaRPr>
          </a:p>
        </p:txBody>
      </p:sp>
      <p:sp>
        <p:nvSpPr>
          <p:cNvPr id="12" name="5-Point Star 11"/>
          <p:cNvSpPr/>
          <p:nvPr/>
        </p:nvSpPr>
        <p:spPr>
          <a:xfrm>
            <a:off x="162222" y="5057729"/>
            <a:ext cx="558998" cy="44975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774042" y="5097943"/>
            <a:ext cx="6768752" cy="369332"/>
          </a:xfrm>
          <a:prstGeom prst="rect">
            <a:avLst/>
          </a:prstGeom>
          <a:noFill/>
        </p:spPr>
        <p:txBody>
          <a:bodyPr wrap="square" rtlCol="0">
            <a:spAutoFit/>
          </a:bodyPr>
          <a:lstStyle/>
          <a:p>
            <a:r>
              <a:rPr lang="en-GB" dirty="0" smtClean="0">
                <a:solidFill>
                  <a:srgbClr val="FFC000"/>
                </a:solidFill>
                <a:latin typeface="Arial Black" pitchFamily="34" charset="0"/>
              </a:rPr>
              <a:t>Generating leads:</a:t>
            </a:r>
            <a:endParaRPr lang="en-IN" dirty="0">
              <a:solidFill>
                <a:srgbClr val="FFC000"/>
              </a:solidFill>
              <a:latin typeface="Arial Black" pitchFamily="34" charset="0"/>
            </a:endParaRPr>
          </a:p>
        </p:txBody>
      </p:sp>
      <p:sp>
        <p:nvSpPr>
          <p:cNvPr id="14" name="TextBox 13"/>
          <p:cNvSpPr txBox="1"/>
          <p:nvPr/>
        </p:nvSpPr>
        <p:spPr>
          <a:xfrm>
            <a:off x="764703" y="5461648"/>
            <a:ext cx="7937946" cy="1323439"/>
          </a:xfrm>
          <a:prstGeom prst="rect">
            <a:avLst/>
          </a:prstGeom>
          <a:noFill/>
        </p:spPr>
        <p:txBody>
          <a:bodyPr wrap="square" rtlCol="0">
            <a:spAutoFit/>
          </a:bodyPr>
          <a:lstStyle/>
          <a:p>
            <a:r>
              <a:rPr lang="en-GB" sz="2000" dirty="0" smtClean="0">
                <a:latin typeface="Constantia" pitchFamily="18" charset="0"/>
              </a:rPr>
              <a:t>Lead generation is process of generating consumer interest for a </a:t>
            </a:r>
            <a:r>
              <a:rPr lang="en-GB" sz="2000" dirty="0" err="1" smtClean="0">
                <a:latin typeface="Constantia" pitchFamily="18" charset="0"/>
              </a:rPr>
              <a:t>productt</a:t>
            </a:r>
            <a:r>
              <a:rPr lang="en-GB" sz="2000" dirty="0" smtClean="0">
                <a:latin typeface="Constantia" pitchFamily="18" charset="0"/>
              </a:rPr>
              <a:t> or service with the goal of turning that interest into a sale. In online marketing this typically involves collecting a visitor’s contact information via a web form.</a:t>
            </a:r>
            <a:endParaRPr lang="en-IN" sz="2000" dirty="0">
              <a:latin typeface="Constantia" pitchFamily="18" charset="0"/>
            </a:endParaRPr>
          </a:p>
        </p:txBody>
      </p:sp>
      <p:pic>
        <p:nvPicPr>
          <p:cNvPr id="15" name="Audio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cstate="print"/>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569102122"/>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5" fill="hold" display="0">
                  <p:stCondLst>
                    <p:cond delay="indefinite"/>
                  </p:stCondLst>
                  <p:endCondLst>
                    <p:cond evt="onStopAudio" delay="0">
                      <p:tgtEl>
                        <p:sldTgt/>
                      </p:tgtEl>
                    </p:cond>
                  </p:endCondLst>
                </p:cTn>
                <p:tgtEl>
                  <p:spTgt spid="15"/>
                </p:tgtEl>
              </p:cMediaNode>
            </p:audio>
          </p:childTnLst>
        </p:cTn>
      </p:par>
    </p:tnLst>
    <p:bldLst>
      <p:bldP spid="2" grpId="0"/>
      <p:bldP spid="4" grpId="0"/>
      <p:bldP spid="6" grpId="0"/>
      <p:bldP spid="7" grpId="0" animBg="1"/>
      <p:bldP spid="8" grpId="0" animBg="1"/>
      <p:bldP spid="9" grpId="0"/>
      <p:bldP spid="10" grpId="0"/>
      <p:bldP spid="12" grpId="0" animBg="1"/>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5"/>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899592" y="805009"/>
            <a:ext cx="6840760" cy="3416320"/>
          </a:xfrm>
          <a:prstGeom prst="rect">
            <a:avLst/>
          </a:prstGeom>
          <a:noFill/>
        </p:spPr>
        <p:txBody>
          <a:bodyPr wrap="square" rtlCol="0">
            <a:spAutoFit/>
          </a:bodyPr>
          <a:lstStyle/>
          <a:p>
            <a:r>
              <a:rPr lang="en-GB" sz="2400" dirty="0">
                <a:solidFill>
                  <a:srgbClr val="0070C0"/>
                </a:solidFill>
                <a:latin typeface="Arial Black" pitchFamily="34" charset="0"/>
              </a:rPr>
              <a:t>Bata being the mother brand covers all these segments in their portfolio. Target: Target customer of Bata includes Price conscious middle-class families, youth looking for affordable &amp; trendy products. It targets all the age groups &amp; has something for every member of the family, i.e. men, women &amp; kids.</a:t>
            </a:r>
            <a:endParaRPr lang="en-IN" sz="2400" dirty="0">
              <a:solidFill>
                <a:srgbClr val="0070C0"/>
              </a:solidFill>
              <a:latin typeface="Arial Black" pitchFamily="34" charset="0"/>
            </a:endParaRPr>
          </a:p>
        </p:txBody>
      </p:sp>
      <p:sp>
        <p:nvSpPr>
          <p:cNvPr id="4" name="TextBox 3"/>
          <p:cNvSpPr txBox="1"/>
          <p:nvPr/>
        </p:nvSpPr>
        <p:spPr>
          <a:xfrm>
            <a:off x="899592" y="4293096"/>
            <a:ext cx="7344816" cy="1938992"/>
          </a:xfrm>
          <a:prstGeom prst="rect">
            <a:avLst/>
          </a:prstGeom>
          <a:noFill/>
        </p:spPr>
        <p:txBody>
          <a:bodyPr wrap="square" rtlCol="0">
            <a:spAutoFit/>
          </a:bodyPr>
          <a:lstStyle/>
          <a:p>
            <a:r>
              <a:rPr lang="en-GB" sz="2400" dirty="0">
                <a:solidFill>
                  <a:srgbClr val="002060"/>
                </a:solidFill>
                <a:latin typeface="Arial Black" pitchFamily="34" charset="0"/>
              </a:rPr>
              <a:t>Attracting visitors to the dealer's new online store. 1. Allocating target audience for the campaign: male and female users aged 20 and over, sports enthusiasts, upper-middle-class segment.</a:t>
            </a:r>
            <a:endParaRPr lang="en-IN" sz="2000" dirty="0">
              <a:solidFill>
                <a:srgbClr val="002060"/>
              </a:solidFill>
              <a:latin typeface="Arial Black" pitchFamily="34" charset="0"/>
            </a:endParaRPr>
          </a:p>
        </p:txBody>
      </p:sp>
      <p:sp>
        <p:nvSpPr>
          <p:cNvPr id="7" name="Right Arrow 6"/>
          <p:cNvSpPr/>
          <p:nvPr/>
        </p:nvSpPr>
        <p:spPr>
          <a:xfrm>
            <a:off x="303512" y="805009"/>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Arrow 7"/>
          <p:cNvSpPr/>
          <p:nvPr/>
        </p:nvSpPr>
        <p:spPr>
          <a:xfrm>
            <a:off x="257500" y="4348209"/>
            <a:ext cx="59608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555540" y="260648"/>
            <a:ext cx="5600636" cy="461665"/>
          </a:xfrm>
          <a:prstGeom prst="rect">
            <a:avLst/>
          </a:prstGeom>
          <a:noFill/>
        </p:spPr>
        <p:txBody>
          <a:bodyPr wrap="square" rtlCol="0">
            <a:spAutoFit/>
          </a:bodyPr>
          <a:lstStyle/>
          <a:p>
            <a:r>
              <a:rPr lang="en-GB" sz="2400" dirty="0" smtClean="0">
                <a:solidFill>
                  <a:srgbClr val="C00000"/>
                </a:solidFill>
                <a:latin typeface="Algerian" pitchFamily="82" charset="0"/>
              </a:rPr>
              <a:t>Audience targeting:</a:t>
            </a:r>
            <a:endParaRPr lang="en-IN" sz="2400" dirty="0">
              <a:solidFill>
                <a:srgbClr val="C00000"/>
              </a:solidFill>
              <a:latin typeface="Algerian" pitchFamily="82" charset="0"/>
            </a:endParaRPr>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cstate="print"/>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889964915"/>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1" fill="hold" display="0">
                  <p:stCondLst>
                    <p:cond delay="indefinite"/>
                  </p:stCondLst>
                  <p:endCondLst>
                    <p:cond evt="onStopAudio" delay="0">
                      <p:tgtEl>
                        <p:sldTgt/>
                      </p:tgtEl>
                    </p:cond>
                  </p:endCondLst>
                </p:cTn>
                <p:tgtEl>
                  <p:spTgt spid="10"/>
                </p:tgtEl>
              </p:cMediaNode>
            </p:audio>
          </p:childTnLst>
        </p:cTn>
      </p:par>
    </p:tnLst>
    <p:bldLst>
      <p:bldP spid="3" grpId="0"/>
      <p:bldP spid="4" grpId="0"/>
      <p:bldP spid="7" grpId="0" animBg="1"/>
      <p:bldP spid="8"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5"/>
          <a:tile tx="0" ty="0" sx="100000" sy="100000" flip="none" algn="tl"/>
        </a:blipFill>
        <a:effectLst/>
      </p:bgPr>
    </p:bg>
    <p:spTree>
      <p:nvGrpSpPr>
        <p:cNvPr id="1" name=""/>
        <p:cNvGrpSpPr/>
        <p:nvPr/>
      </p:nvGrpSpPr>
      <p:grpSpPr>
        <a:xfrm>
          <a:off x="0" y="0"/>
          <a:ext cx="0" cy="0"/>
          <a:chOff x="0" y="0"/>
          <a:chExt cx="0" cy="0"/>
        </a:xfrm>
      </p:grpSpPr>
      <p:sp>
        <p:nvSpPr>
          <p:cNvPr id="6" name="TextBox 5"/>
          <p:cNvSpPr txBox="1"/>
          <p:nvPr/>
        </p:nvSpPr>
        <p:spPr>
          <a:xfrm>
            <a:off x="611560" y="404664"/>
            <a:ext cx="6444716" cy="830997"/>
          </a:xfrm>
          <a:prstGeom prst="rect">
            <a:avLst/>
          </a:prstGeom>
          <a:noFill/>
        </p:spPr>
        <p:txBody>
          <a:bodyPr wrap="square" rtlCol="0">
            <a:spAutoFit/>
          </a:bodyPr>
          <a:lstStyle/>
          <a:p>
            <a:r>
              <a:rPr lang="en-GB" sz="2400" dirty="0" smtClean="0">
                <a:solidFill>
                  <a:srgbClr val="FF0000"/>
                </a:solidFill>
                <a:latin typeface="Broadway" pitchFamily="82" charset="0"/>
              </a:rPr>
              <a:t>Email Ad campaign 1 :Brand Awareness:</a:t>
            </a:r>
            <a:endParaRPr lang="en-IN" sz="2400" dirty="0">
              <a:solidFill>
                <a:srgbClr val="FF0000"/>
              </a:solidFill>
              <a:latin typeface="Broadway" pitchFamily="82"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576" y="1412776"/>
            <a:ext cx="7584801" cy="4812975"/>
          </a:xfrm>
          <a:prstGeom prst="rect">
            <a:avLst/>
          </a:prstGeom>
          <a:ln w="228600" cap="sq" cmpd="thickThin">
            <a:solidFill>
              <a:srgbClr val="000000"/>
            </a:solidFill>
            <a:prstDash val="solid"/>
            <a:miter lim="800000"/>
          </a:ln>
          <a:effectLst>
            <a:innerShdw blurRad="76200">
              <a:srgbClr val="000000"/>
            </a:innerShdw>
          </a:effectLst>
        </p:spPr>
      </p:pic>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cstate="print"/>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751602390"/>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0" fill="hold" display="0">
                  <p:stCondLst>
                    <p:cond delay="indefinite"/>
                  </p:stCondLst>
                  <p:endCondLst>
                    <p:cond evt="onStopAudio" delay="0">
                      <p:tgtEl>
                        <p:sldTgt/>
                      </p:tgtEl>
                    </p:cond>
                  </p:endCondLst>
                </p:cTn>
                <p:tgtEl>
                  <p:spTgt spid="9"/>
                </p:tgtEl>
              </p:cMediaNode>
            </p:audio>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5"/>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899592" y="332656"/>
            <a:ext cx="6408712" cy="830997"/>
          </a:xfrm>
          <a:prstGeom prst="rect">
            <a:avLst/>
          </a:prstGeom>
          <a:noFill/>
        </p:spPr>
        <p:txBody>
          <a:bodyPr wrap="square" rtlCol="0">
            <a:spAutoFit/>
          </a:bodyPr>
          <a:lstStyle/>
          <a:p>
            <a:r>
              <a:rPr lang="en-GB" sz="2400" dirty="0" smtClean="0">
                <a:solidFill>
                  <a:srgbClr val="FF0066"/>
                </a:solidFill>
                <a:latin typeface="Broadway" pitchFamily="82" charset="0"/>
              </a:rPr>
              <a:t>Email Ad Campaign 2 –Lead Generation :</a:t>
            </a:r>
            <a:endParaRPr lang="en-IN" sz="2400" dirty="0">
              <a:solidFill>
                <a:srgbClr val="FF0066"/>
              </a:solidFill>
              <a:latin typeface="Broadway" pitchFamily="82"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1340768"/>
            <a:ext cx="7992888" cy="5184576"/>
          </a:xfrm>
          <a:prstGeom prst="rect">
            <a:avLst/>
          </a:prstGeom>
          <a:ln w="228600" cap="sq" cmpd="thickThin">
            <a:solidFill>
              <a:srgbClr val="000000"/>
            </a:solidFill>
            <a:prstDash val="solid"/>
            <a:miter lim="800000"/>
          </a:ln>
          <a:effectLst>
            <a:innerShdw blurRad="76200">
              <a:srgbClr val="000000"/>
            </a:innerShdw>
          </a:effec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cstate="print"/>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477341058"/>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0" fill="hold" display="0">
                  <p:stCondLst>
                    <p:cond delay="indefinite"/>
                  </p:stCondLst>
                  <p:endCondLst>
                    <p:cond evt="onStopAudio" delay="0">
                      <p:tgtEl>
                        <p:sldTgt/>
                      </p:tgtEl>
                    </p:cond>
                  </p:endCondLst>
                </p:cTn>
                <p:tgtEl>
                  <p:spTgt spid="5"/>
                </p:tgtEl>
              </p:cMediaNode>
            </p:audio>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755576" y="533871"/>
            <a:ext cx="6984776" cy="461665"/>
          </a:xfrm>
          <a:prstGeom prst="rect">
            <a:avLst/>
          </a:prstGeom>
          <a:noFill/>
        </p:spPr>
        <p:txBody>
          <a:bodyPr wrap="square" rtlCol="0">
            <a:spAutoFit/>
          </a:bodyPr>
          <a:lstStyle/>
          <a:p>
            <a:r>
              <a:rPr lang="en-GB" sz="2400" dirty="0" smtClean="0">
                <a:solidFill>
                  <a:srgbClr val="FFFF00"/>
                </a:solidFill>
                <a:latin typeface="Arial Black" pitchFamily="34" charset="0"/>
              </a:rPr>
              <a:t>Email Ad Campaign 3: Generation lead:</a:t>
            </a:r>
            <a:endParaRPr lang="en-IN" sz="2400" dirty="0">
              <a:solidFill>
                <a:srgbClr val="FFFF00"/>
              </a:solidFill>
              <a:latin typeface="Arial Black" pitchFamily="34" charset="0"/>
            </a:endParaRPr>
          </a:p>
        </p:txBody>
      </p:sp>
      <p:pic>
        <p:nvPicPr>
          <p:cNvPr id="5" name="Picture 4" descr="0c27c62a-34e4-4875-9397-24a662f4ad54.jpg"/>
          <p:cNvPicPr>
            <a:picLocks noChangeAspect="1"/>
          </p:cNvPicPr>
          <p:nvPr/>
        </p:nvPicPr>
        <p:blipFill rotWithShape="1">
          <a:blip r:embed="rId4"/>
          <a:srcRect t="30774"/>
          <a:stretch/>
        </p:blipFill>
        <p:spPr>
          <a:xfrm>
            <a:off x="1403648" y="1628800"/>
            <a:ext cx="6624736" cy="4392488"/>
          </a:xfrm>
          <a:prstGeom prst="rect">
            <a:avLst/>
          </a:prstGeom>
          <a:ln w="2286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476979689"/>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7158" y="1624373"/>
            <a:ext cx="8215370" cy="3416320"/>
          </a:xfrm>
          <a:prstGeom prst="rect">
            <a:avLst/>
          </a:prstGeom>
          <a:noFill/>
        </p:spPr>
        <p:txBody>
          <a:bodyPr wrap="square" rtlCol="0">
            <a:spAutoFit/>
          </a:bodyPr>
          <a:lstStyle/>
          <a:p>
            <a:r>
              <a:rPr lang="en-US" b="1" dirty="0" smtClean="0"/>
              <a:t>Research Brand Identity</a:t>
            </a:r>
          </a:p>
          <a:p>
            <a:r>
              <a:rPr lang="en-US" dirty="0" smtClean="0"/>
              <a:t>In this activity you will be working on the Study the brand's mission, values, vision, and unique selling propositions (USPs).</a:t>
            </a:r>
            <a:br>
              <a:rPr lang="en-US" dirty="0" smtClean="0"/>
            </a:br>
            <a:endParaRPr lang="en-US" dirty="0" smtClean="0"/>
          </a:p>
          <a:p>
            <a:pPr marL="342900" indent="-342900" fontAlgn="base"/>
            <a:r>
              <a:rPr lang="en-US" b="1" dirty="0" smtClean="0"/>
              <a:t>Brand colors: </a:t>
            </a:r>
            <a:r>
              <a:rPr lang="en-US" dirty="0" smtClean="0"/>
              <a:t>Red color</a:t>
            </a:r>
          </a:p>
          <a:p>
            <a:pPr marL="342900" indent="-342900" fontAlgn="base"/>
            <a:endParaRPr lang="en-US" dirty="0" smtClean="0"/>
          </a:p>
          <a:p>
            <a:pPr marL="342900" indent="-342900" fontAlgn="base"/>
            <a:r>
              <a:rPr lang="en-US" b="1" dirty="0" smtClean="0"/>
              <a:t>Logo</a:t>
            </a:r>
            <a:r>
              <a:rPr lang="en-US" dirty="0" smtClean="0"/>
              <a:t>:</a:t>
            </a:r>
          </a:p>
          <a:p>
            <a:pPr marL="342900" indent="-342900" fontAlgn="base"/>
            <a:endParaRPr lang="en-US" dirty="0" smtClean="0"/>
          </a:p>
          <a:p>
            <a:pPr marL="342900" indent="-342900" fontAlgn="base"/>
            <a:endParaRPr lang="en-US" dirty="0" smtClean="0"/>
          </a:p>
          <a:p>
            <a:pPr marL="342900" indent="-342900" fontAlgn="base"/>
            <a:endParaRPr lang="en-US" dirty="0" smtClean="0"/>
          </a:p>
          <a:p>
            <a:pPr marL="342900" indent="-342900" fontAlgn="base"/>
            <a:endParaRPr lang="en-US" dirty="0" smtClean="0"/>
          </a:p>
          <a:p>
            <a:pPr marL="342900" indent="-342900" fontAlgn="base"/>
            <a:endParaRPr lang="en-US" dirty="0" smtClean="0"/>
          </a:p>
        </p:txBody>
      </p:sp>
      <p:sp>
        <p:nvSpPr>
          <p:cNvPr id="4" name="TextBox 3"/>
          <p:cNvSpPr txBox="1"/>
          <p:nvPr/>
        </p:nvSpPr>
        <p:spPr>
          <a:xfrm>
            <a:off x="0" y="1071546"/>
            <a:ext cx="9144000" cy="369332"/>
          </a:xfrm>
          <a:prstGeom prst="rect">
            <a:avLst/>
          </a:prstGeom>
          <a:noFill/>
        </p:spPr>
        <p:txBody>
          <a:bodyPr wrap="square" rtlCol="0">
            <a:spAutoFit/>
          </a:bodyPr>
          <a:lstStyle/>
          <a:p>
            <a:pPr algn="ctr"/>
            <a:r>
              <a:rPr lang="en-US" b="1" u="sng" dirty="0" smtClean="0"/>
              <a:t>  COMPANY /TOPIC FOR PROJECT:BATA</a:t>
            </a:r>
            <a:endParaRPr lang="en-US" b="1" u="sng" dirty="0"/>
          </a:p>
        </p:txBody>
      </p:sp>
      <p:pic>
        <p:nvPicPr>
          <p:cNvPr id="5" name="Picture 4" descr="bata-logo-vector.png"/>
          <p:cNvPicPr>
            <a:picLocks noChangeAspect="1"/>
          </p:cNvPicPr>
          <p:nvPr/>
        </p:nvPicPr>
        <p:blipFill>
          <a:blip r:embed="rId3"/>
          <a:stretch>
            <a:fillRect/>
          </a:stretch>
        </p:blipFill>
        <p:spPr>
          <a:xfrm>
            <a:off x="1142976" y="2857496"/>
            <a:ext cx="1928826" cy="1285884"/>
          </a:xfrm>
          <a:prstGeom prst="rect">
            <a:avLst/>
          </a:prstGeom>
        </p:spPr>
      </p:pic>
      <p:sp>
        <p:nvSpPr>
          <p:cNvPr id="6" name="TextBox 5"/>
          <p:cNvSpPr txBox="1"/>
          <p:nvPr/>
        </p:nvSpPr>
        <p:spPr>
          <a:xfrm>
            <a:off x="1571604" y="928670"/>
            <a:ext cx="4857784" cy="369332"/>
          </a:xfrm>
          <a:prstGeom prst="rect">
            <a:avLst/>
          </a:prstGeom>
          <a:noFill/>
        </p:spPr>
        <p:txBody>
          <a:bodyPr wrap="square" rtlCol="0">
            <a:spAutoFit/>
          </a:bodyPr>
          <a:lstStyle/>
          <a:p>
            <a:r>
              <a:rPr lang="en-US" b="1" dirty="0" smtClean="0"/>
              <a:t>                      </a:t>
            </a:r>
            <a:endParaRPr lang="en-US" b="1" u="sng" dirty="0"/>
          </a:p>
        </p:txBody>
      </p:sp>
      <p:sp>
        <p:nvSpPr>
          <p:cNvPr id="10" name="Rectangle 9"/>
          <p:cNvSpPr/>
          <p:nvPr/>
        </p:nvSpPr>
        <p:spPr>
          <a:xfrm>
            <a:off x="357158" y="3857628"/>
            <a:ext cx="8286808" cy="2308324"/>
          </a:xfrm>
          <a:prstGeom prst="rect">
            <a:avLst/>
          </a:prstGeom>
        </p:spPr>
        <p:txBody>
          <a:bodyPr wrap="square">
            <a:spAutoFit/>
          </a:bodyPr>
          <a:lstStyle/>
          <a:p>
            <a:pPr marL="342900" indent="-342900" fontAlgn="base"/>
            <a:r>
              <a:rPr lang="en-US" b="1" dirty="0" smtClean="0"/>
              <a:t>Mission/Values: </a:t>
            </a:r>
            <a:endParaRPr lang="en-US" dirty="0" smtClean="0"/>
          </a:p>
          <a:p>
            <a:pPr marL="342900" indent="-342900" fontAlgn="base"/>
            <a:r>
              <a:rPr lang="en-US" dirty="0" smtClean="0"/>
              <a:t>Bata India Mission Statement:</a:t>
            </a:r>
          </a:p>
          <a:p>
            <a:pPr marL="342900" indent="-342900" fontAlgn="base"/>
            <a:r>
              <a:rPr lang="en-US" dirty="0" smtClean="0"/>
              <a:t>To be successful as the most dynamic, flexible and market responsive organization, with footwear as its core business.</a:t>
            </a:r>
          </a:p>
          <a:p>
            <a:pPr marL="342900" indent="-342900" fontAlgn="base"/>
            <a:r>
              <a:rPr lang="en-US" b="1" dirty="0" smtClean="0"/>
              <a:t>Bata India Vision Statement:</a:t>
            </a:r>
          </a:p>
          <a:p>
            <a:pPr marL="342900" indent="-342900" fontAlgn="base"/>
            <a:r>
              <a:rPr lang="en-US" dirty="0" smtClean="0"/>
              <a:t>To grow as a dynamic, innovative and market driven domestic manufacturer and distributor, with footwear as our core business, while maintaining a commitment to the country, culture and environment in which we operate.</a:t>
            </a:r>
          </a:p>
        </p:txBody>
      </p:sp>
      <p:sp>
        <p:nvSpPr>
          <p:cNvPr id="8" name="Rectangle 7"/>
          <p:cNvSpPr/>
          <p:nvPr/>
        </p:nvSpPr>
        <p:spPr>
          <a:xfrm>
            <a:off x="0" y="428604"/>
            <a:ext cx="9144000" cy="369332"/>
          </a:xfrm>
          <a:prstGeom prst="rect">
            <a:avLst/>
          </a:prstGeom>
        </p:spPr>
        <p:txBody>
          <a:bodyPr wrap="square">
            <a:spAutoFit/>
          </a:bodyPr>
          <a:lstStyle/>
          <a:p>
            <a:pPr algn="ctr"/>
            <a:r>
              <a:rPr lang="en-GB" b="1" u="sng" dirty="0" smtClean="0">
                <a:solidFill>
                  <a:srgbClr val="434343"/>
                </a:solidFill>
              </a:rPr>
              <a:t>Part 1: Brand study, Competitor Analysis &amp; Buyer’s/Audience’s Persona</a:t>
            </a:r>
            <a:endParaRPr lang="en-US" u="sng" dirty="0"/>
          </a:p>
        </p:txBody>
      </p:sp>
      <p:sp>
        <p:nvSpPr>
          <p:cNvPr id="9" name="Right Arrow 8"/>
          <p:cNvSpPr/>
          <p:nvPr/>
        </p:nvSpPr>
        <p:spPr>
          <a:xfrm>
            <a:off x="107504" y="1772816"/>
            <a:ext cx="24965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Arrow 10"/>
          <p:cNvSpPr/>
          <p:nvPr/>
        </p:nvSpPr>
        <p:spPr>
          <a:xfrm>
            <a:off x="107504" y="2857496"/>
            <a:ext cx="235213" cy="13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107504" y="3369034"/>
            <a:ext cx="249654" cy="131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107504" y="3991702"/>
            <a:ext cx="249654" cy="1516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a:off x="107504" y="5115868"/>
            <a:ext cx="314442" cy="116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barn(inVertical)">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barn(inVertical)">
                                      <p:cBhvr>
                                        <p:cTn id="6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0" grpId="0"/>
      <p:bldP spid="8" grpId="0"/>
      <p:bldP spid="9" grpId="0" animBg="1"/>
      <p:bldP spid="11" grpId="0" animBg="1"/>
      <p:bldP spid="12" grpId="0" animBg="1"/>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Picture 1" descr="4957f6a8-acea-4879-91cf-70c385f7a247.jpg"/>
          <p:cNvPicPr>
            <a:picLocks noChangeAspect="1"/>
          </p:cNvPicPr>
          <p:nvPr/>
        </p:nvPicPr>
        <p:blipFill rotWithShape="1">
          <a:blip r:embed="rId4"/>
          <a:srcRect l="24502" t="5831" r="21572" b="4331"/>
          <a:stretch/>
        </p:blipFill>
        <p:spPr>
          <a:xfrm>
            <a:off x="2487321" y="622430"/>
            <a:ext cx="4273083" cy="2736000"/>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descr="e383917e-dfdd-439b-ab2b-023de8215e7f.jpg"/>
          <p:cNvPicPr>
            <a:picLocks noChangeAspect="1"/>
          </p:cNvPicPr>
          <p:nvPr/>
        </p:nvPicPr>
        <p:blipFill rotWithShape="1">
          <a:blip r:embed="rId5"/>
          <a:srcRect l="26506" t="12015" r="21955" b="12684"/>
          <a:stretch/>
        </p:blipFill>
        <p:spPr>
          <a:xfrm>
            <a:off x="2459558" y="4180495"/>
            <a:ext cx="4359354" cy="2304000"/>
          </a:xfrm>
          <a:prstGeom prst="rect">
            <a:avLst/>
          </a:prstGeom>
          <a:ln w="228600" cap="sq" cmpd="thickThin">
            <a:solidFill>
              <a:srgbClr val="000000"/>
            </a:solidFill>
            <a:prstDash val="solid"/>
            <a:miter lim="800000"/>
          </a:ln>
          <a:effectLst>
            <a:innerShdw blurRad="76200">
              <a:srgbClr val="000000"/>
            </a:innerShdw>
          </a:effectLst>
        </p:spPr>
      </p:pic>
    </p:spTree>
  </p:cSld>
  <p:clrMapOvr>
    <a:overrideClrMapping bg1="dk1" tx1="lt1" bg2="dk2" tx2="lt2" accent1="accent1" accent2="accent2" accent3="accent3" accent4="accent4" accent5="accent5" accent6="accent6" hlink="hlink" folHlink="folHlink"/>
  </p:clrMapOvr>
  <p:transition spd="med" advTm="450">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5"/>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0" y="428604"/>
            <a:ext cx="9144000" cy="954107"/>
          </a:xfrm>
          <a:prstGeom prst="rect">
            <a:avLst/>
          </a:prstGeom>
          <a:noFill/>
        </p:spPr>
        <p:txBody>
          <a:bodyPr wrap="square" rtlCol="0">
            <a:spAutoFit/>
          </a:bodyPr>
          <a:lstStyle/>
          <a:p>
            <a:pPr algn="ctr"/>
            <a:r>
              <a:rPr lang="en-GB" sz="2800" dirty="0" smtClean="0">
                <a:solidFill>
                  <a:schemeClr val="tx2">
                    <a:lumMod val="10000"/>
                  </a:schemeClr>
                </a:solidFill>
                <a:latin typeface="Arial Black" pitchFamily="34" charset="0"/>
              </a:rPr>
              <a:t>Visually appealing ad compelling ad copy and relevant call to action</a:t>
            </a:r>
            <a:endParaRPr lang="en-IN" sz="2800" dirty="0">
              <a:solidFill>
                <a:schemeClr val="tx2">
                  <a:lumMod val="10000"/>
                </a:schemeClr>
              </a:solidFill>
              <a:latin typeface="Arial Black" pitchFamily="34"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528" y="1864802"/>
            <a:ext cx="2448272" cy="3600400"/>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216" y="1839631"/>
            <a:ext cx="2232248" cy="3514510"/>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1880" y="1839631"/>
            <a:ext cx="2308612" cy="3572635"/>
          </a:xfrm>
          <a:prstGeom prst="rect">
            <a:avLst/>
          </a:prstGeom>
          <a:ln w="228600" cap="sq" cmpd="thickThin">
            <a:solidFill>
              <a:srgbClr val="000000"/>
            </a:solidFill>
            <a:prstDash val="solid"/>
            <a:miter lim="800000"/>
          </a:ln>
          <a:effectLst>
            <a:innerShdw blurRad="76200">
              <a:srgbClr val="000000"/>
            </a:innerShdw>
          </a:effectLst>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cstate="print"/>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627796099"/>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down)">
                                      <p:cBhvr>
                                        <p:cTn id="11" dur="580">
                                          <p:stCondLst>
                                            <p:cond delay="0"/>
                                          </p:stCondLst>
                                        </p:cTn>
                                        <p:tgtEl>
                                          <p:spTgt spid="2">
                                            <p:txEl>
                                              <p:pRg st="0" end="0"/>
                                            </p:txEl>
                                          </p:spTgt>
                                        </p:tgtEl>
                                      </p:cBhvr>
                                    </p:animEffect>
                                    <p:anim calcmode="lin" valueType="num">
                                      <p:cBhvr>
                                        <p:cTn id="12"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xEl>
                                              <p:pRg st="0" end="0"/>
                                            </p:txEl>
                                          </p:spTgt>
                                        </p:tgtEl>
                                      </p:cBhvr>
                                      <p:to x="100000" y="60000"/>
                                    </p:animScale>
                                    <p:animScale>
                                      <p:cBhvr>
                                        <p:cTn id="18" dur="166" decel="50000">
                                          <p:stCondLst>
                                            <p:cond delay="676"/>
                                          </p:stCondLst>
                                        </p:cTn>
                                        <p:tgtEl>
                                          <p:spTgt spid="2">
                                            <p:txEl>
                                              <p:pRg st="0" end="0"/>
                                            </p:txEl>
                                          </p:spTgt>
                                        </p:tgtEl>
                                      </p:cBhvr>
                                      <p:to x="100000" y="100000"/>
                                    </p:animScale>
                                    <p:animScale>
                                      <p:cBhvr>
                                        <p:cTn id="19" dur="26">
                                          <p:stCondLst>
                                            <p:cond delay="1312"/>
                                          </p:stCondLst>
                                        </p:cTn>
                                        <p:tgtEl>
                                          <p:spTgt spid="2">
                                            <p:txEl>
                                              <p:pRg st="0" end="0"/>
                                            </p:txEl>
                                          </p:spTgt>
                                        </p:tgtEl>
                                      </p:cBhvr>
                                      <p:to x="100000" y="80000"/>
                                    </p:animScale>
                                    <p:animScale>
                                      <p:cBhvr>
                                        <p:cTn id="20" dur="166" decel="50000">
                                          <p:stCondLst>
                                            <p:cond delay="1338"/>
                                          </p:stCondLst>
                                        </p:cTn>
                                        <p:tgtEl>
                                          <p:spTgt spid="2">
                                            <p:txEl>
                                              <p:pRg st="0" end="0"/>
                                            </p:txEl>
                                          </p:spTgt>
                                        </p:tgtEl>
                                      </p:cBhvr>
                                      <p:to x="100000" y="100000"/>
                                    </p:animScale>
                                    <p:animScale>
                                      <p:cBhvr>
                                        <p:cTn id="21" dur="26">
                                          <p:stCondLst>
                                            <p:cond delay="1642"/>
                                          </p:stCondLst>
                                        </p:cTn>
                                        <p:tgtEl>
                                          <p:spTgt spid="2">
                                            <p:txEl>
                                              <p:pRg st="0" end="0"/>
                                            </p:txEl>
                                          </p:spTgt>
                                        </p:tgtEl>
                                      </p:cBhvr>
                                      <p:to x="100000" y="90000"/>
                                    </p:animScale>
                                    <p:animScale>
                                      <p:cBhvr>
                                        <p:cTn id="22" dur="166" decel="50000">
                                          <p:stCondLst>
                                            <p:cond delay="1668"/>
                                          </p:stCondLst>
                                        </p:cTn>
                                        <p:tgtEl>
                                          <p:spTgt spid="2">
                                            <p:txEl>
                                              <p:pRg st="0" end="0"/>
                                            </p:txEl>
                                          </p:spTgt>
                                        </p:tgtEl>
                                      </p:cBhvr>
                                      <p:to x="100000" y="100000"/>
                                    </p:animScale>
                                    <p:animScale>
                                      <p:cBhvr>
                                        <p:cTn id="23" dur="26">
                                          <p:stCondLst>
                                            <p:cond delay="1808"/>
                                          </p:stCondLst>
                                        </p:cTn>
                                        <p:tgtEl>
                                          <p:spTgt spid="2">
                                            <p:txEl>
                                              <p:pRg st="0" end="0"/>
                                            </p:txEl>
                                          </p:spTgt>
                                        </p:tgtEl>
                                      </p:cBhvr>
                                      <p:to x="100000" y="95000"/>
                                    </p:animScale>
                                    <p:animScale>
                                      <p:cBhvr>
                                        <p:cTn id="24" dur="166" decel="50000">
                                          <p:stCondLst>
                                            <p:cond delay="1834"/>
                                          </p:stCondLst>
                                        </p:cTn>
                                        <p:tgtEl>
                                          <p:spTgt spid="2">
                                            <p:txEl>
                                              <p:pRg st="0" end="0"/>
                                            </p:txEl>
                                          </p:spTgt>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4"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Picture 1" descr="ItemID6769.jpg"/>
          <p:cNvPicPr>
            <a:picLocks noChangeAspect="1"/>
          </p:cNvPicPr>
          <p:nvPr/>
        </p:nvPicPr>
        <p:blipFill>
          <a:blip r:embed="rId4"/>
          <a:stretch>
            <a:fillRect/>
          </a:stretch>
        </p:blipFill>
        <p:spPr>
          <a:xfrm>
            <a:off x="642910" y="500042"/>
            <a:ext cx="7905805" cy="59293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overrideClrMapping bg1="dk1" tx1="lt1" bg2="dk2" tx2="lt2" accent1="accent1" accent2="accent2" accent3="accent3" accent4="accent4" accent5="accent5" accent6="accent6" hlink="hlink" folHlink="folHlink"/>
  </p:clrMapOvr>
  <p:transition spd="med" advTm="45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571480"/>
            <a:ext cx="8358246" cy="5078313"/>
          </a:xfrm>
          <a:prstGeom prst="rect">
            <a:avLst/>
          </a:prstGeom>
          <a:noFill/>
        </p:spPr>
        <p:txBody>
          <a:bodyPr wrap="square" rtlCol="0">
            <a:spAutoFit/>
          </a:bodyPr>
          <a:lstStyle/>
          <a:p>
            <a:pPr fontAlgn="base"/>
            <a:endParaRPr lang="en-US" b="1" dirty="0" smtClean="0"/>
          </a:p>
          <a:p>
            <a:pPr fontAlgn="base"/>
            <a:endParaRPr lang="en-US" b="1" dirty="0" smtClean="0"/>
          </a:p>
          <a:p>
            <a:pPr fontAlgn="base"/>
            <a:r>
              <a:rPr lang="en-US" b="1" dirty="0" smtClean="0"/>
              <a:t>Bata India Values: </a:t>
            </a:r>
            <a:r>
              <a:rPr lang="en-US" dirty="0" smtClean="0"/>
              <a:t>Management, Commitment, Environment</a:t>
            </a:r>
          </a:p>
          <a:p>
            <a:pPr fontAlgn="base"/>
            <a:r>
              <a:rPr lang="en-US" b="1" dirty="0" smtClean="0"/>
              <a:t>USP:</a:t>
            </a:r>
            <a:r>
              <a:rPr lang="en-US" dirty="0" smtClean="0"/>
              <a:t> Bata brand offers innovation and trust </a:t>
            </a:r>
            <a:br>
              <a:rPr lang="en-US" dirty="0" smtClean="0"/>
            </a:br>
            <a:r>
              <a:rPr lang="en-US" b="1" dirty="0" smtClean="0"/>
              <a:t>Brand Messaging: </a:t>
            </a:r>
          </a:p>
          <a:p>
            <a:r>
              <a:rPr lang="en-US" dirty="0" smtClean="0"/>
              <a:t>Bata believes in pushing boundaries, in going the extra mile…</a:t>
            </a:r>
          </a:p>
          <a:p>
            <a:pPr fontAlgn="base"/>
            <a:r>
              <a:rPr lang="en-US" b="1" dirty="0" smtClean="0"/>
              <a:t>Example:</a:t>
            </a:r>
          </a:p>
          <a:p>
            <a:pPr fontAlgn="base"/>
            <a:r>
              <a:rPr lang="en-US" dirty="0" smtClean="0"/>
              <a:t/>
            </a:r>
            <a:br>
              <a:rPr lang="en-US" dirty="0" smtClean="0"/>
            </a:br>
            <a:endParaRPr lang="en-US" dirty="0" smtClean="0"/>
          </a:p>
          <a:p>
            <a:endParaRPr lang="en-US" dirty="0" smtClean="0"/>
          </a:p>
          <a:p>
            <a:pPr fontAlgn="base"/>
            <a:endParaRPr lang="en-US" dirty="0" smtClean="0"/>
          </a:p>
          <a:p>
            <a:pPr fontAlgn="base"/>
            <a:r>
              <a:rPr lang="en-US" b="1" dirty="0" smtClean="0"/>
              <a:t/>
            </a:r>
            <a:br>
              <a:rPr lang="en-US" b="1" dirty="0" smtClean="0"/>
            </a:br>
            <a:r>
              <a:rPr lang="en-US" b="1" dirty="0" smtClean="0"/>
              <a:t/>
            </a:r>
            <a:br>
              <a:rPr lang="en-US" b="1" dirty="0" smtClean="0"/>
            </a:br>
            <a:endParaRPr lang="en-US" dirty="0" smtClean="0"/>
          </a:p>
          <a:p>
            <a:pPr fontAlgn="base"/>
            <a:r>
              <a:rPr lang="en-US" dirty="0" smtClean="0"/>
              <a:t/>
            </a:r>
            <a:br>
              <a:rPr lang="en-US" dirty="0" smtClean="0"/>
            </a:br>
            <a:endParaRPr lang="en-US" dirty="0" smtClean="0"/>
          </a:p>
          <a:p>
            <a:r>
              <a:rPr lang="en-US" dirty="0" smtClean="0"/>
              <a:t/>
            </a:r>
            <a:br>
              <a:rPr lang="en-US" dirty="0" smtClean="0"/>
            </a:br>
            <a:endParaRPr lang="en-US" dirty="0"/>
          </a:p>
        </p:txBody>
      </p:sp>
      <p:sp>
        <p:nvSpPr>
          <p:cNvPr id="4" name="TextBox 3"/>
          <p:cNvSpPr txBox="1"/>
          <p:nvPr/>
        </p:nvSpPr>
        <p:spPr>
          <a:xfrm>
            <a:off x="0" y="642918"/>
            <a:ext cx="9144000" cy="369332"/>
          </a:xfrm>
          <a:prstGeom prst="rect">
            <a:avLst/>
          </a:prstGeom>
          <a:noFill/>
        </p:spPr>
        <p:txBody>
          <a:bodyPr wrap="square" rtlCol="0">
            <a:spAutoFit/>
          </a:bodyPr>
          <a:lstStyle/>
          <a:p>
            <a:pPr algn="ctr"/>
            <a:r>
              <a:rPr lang="en-US" b="1" dirty="0" smtClean="0"/>
              <a:t>COMPANY /TOPIC FOR PROJECT:BATA</a:t>
            </a:r>
            <a:endParaRPr lang="en-US" b="1" dirty="0"/>
          </a:p>
        </p:txBody>
      </p:sp>
      <p:pic>
        <p:nvPicPr>
          <p:cNvPr id="5" name="Picture 4" descr="359764446_2552555754904968_3399328546308956527_n.jpg"/>
          <p:cNvPicPr>
            <a:picLocks noChangeAspect="1"/>
          </p:cNvPicPr>
          <p:nvPr/>
        </p:nvPicPr>
        <p:blipFill>
          <a:blip r:embed="rId3" cstate="print"/>
          <a:stretch>
            <a:fillRect/>
          </a:stretch>
        </p:blipFill>
        <p:spPr>
          <a:xfrm>
            <a:off x="571472" y="2643182"/>
            <a:ext cx="3286148" cy="2428892"/>
          </a:xfrm>
          <a:prstGeom prst="rect">
            <a:avLst/>
          </a:prstGeom>
        </p:spPr>
      </p:pic>
      <p:pic>
        <p:nvPicPr>
          <p:cNvPr id="7" name="Picture 6" descr="355023597_6757678884266150_237310835074753123_n.jpg"/>
          <p:cNvPicPr>
            <a:picLocks noChangeAspect="1"/>
          </p:cNvPicPr>
          <p:nvPr/>
        </p:nvPicPr>
        <p:blipFill>
          <a:blip r:embed="rId4"/>
          <a:stretch>
            <a:fillRect/>
          </a:stretch>
        </p:blipFill>
        <p:spPr>
          <a:xfrm>
            <a:off x="4286248" y="2714620"/>
            <a:ext cx="3786214" cy="2500330"/>
          </a:xfrm>
          <a:prstGeom prst="rect">
            <a:avLst/>
          </a:prstGeom>
        </p:spPr>
      </p:pic>
      <p:sp>
        <p:nvSpPr>
          <p:cNvPr id="6" name="TextBox 5"/>
          <p:cNvSpPr txBox="1"/>
          <p:nvPr/>
        </p:nvSpPr>
        <p:spPr>
          <a:xfrm>
            <a:off x="571472" y="5357826"/>
            <a:ext cx="7500990" cy="369332"/>
          </a:xfrm>
          <a:prstGeom prst="rect">
            <a:avLst/>
          </a:prstGeom>
          <a:noFill/>
        </p:spPr>
        <p:txBody>
          <a:bodyPr wrap="square" rtlCol="0">
            <a:spAutoFit/>
          </a:bodyPr>
          <a:lstStyle/>
          <a:p>
            <a:pPr marL="457200" lvl="0" indent="-317500">
              <a:buSzPts val="1400"/>
            </a:pPr>
            <a:r>
              <a:rPr lang="en-GB" b="1" dirty="0" smtClean="0"/>
              <a:t>Examine the brand's tagline: </a:t>
            </a:r>
            <a:r>
              <a:rPr lang="en-US" dirty="0" smtClean="0"/>
              <a:t>Must have shoes. Everyday comfort.</a:t>
            </a:r>
            <a:endParaRPr lang="en-GB" b="1" dirty="0"/>
          </a:p>
        </p:txBody>
      </p:sp>
      <p:sp>
        <p:nvSpPr>
          <p:cNvPr id="9" name="TextBox 8"/>
          <p:cNvSpPr txBox="1"/>
          <p:nvPr/>
        </p:nvSpPr>
        <p:spPr>
          <a:xfrm>
            <a:off x="35719" y="176917"/>
            <a:ext cx="9144000" cy="392159"/>
          </a:xfrm>
          <a:prstGeom prst="rect">
            <a:avLst/>
          </a:prstGeom>
          <a:noFill/>
        </p:spPr>
        <p:txBody>
          <a:bodyPr wrap="square" rtlCol="0">
            <a:spAutoFit/>
          </a:bodyPr>
          <a:lstStyle/>
          <a:p>
            <a:pPr lvl="0" algn="ctr">
              <a:lnSpc>
                <a:spcPct val="115000"/>
              </a:lnSpc>
            </a:pPr>
            <a:r>
              <a:rPr lang="en-US" b="1" u="sng" dirty="0" smtClean="0">
                <a:solidFill>
                  <a:srgbClr val="FFC000"/>
                </a:solidFill>
              </a:rPr>
              <a:t>Part 1: Brand study, Competitor Analysis &amp; Buyer’s/Audience’s Persona</a:t>
            </a:r>
            <a:endParaRPr lang="en-US" u="sng" dirty="0">
              <a:solidFill>
                <a:srgbClr val="FFC000"/>
              </a:solidFill>
            </a:endParaRPr>
          </a:p>
        </p:txBody>
      </p:sp>
      <p:sp>
        <p:nvSpPr>
          <p:cNvPr id="10" name="Right Arrow 9"/>
          <p:cNvSpPr/>
          <p:nvPr/>
        </p:nvSpPr>
        <p:spPr>
          <a:xfrm>
            <a:off x="134306" y="1341446"/>
            <a:ext cx="297136" cy="96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Arrow 10"/>
          <p:cNvSpPr/>
          <p:nvPr/>
        </p:nvSpPr>
        <p:spPr>
          <a:xfrm>
            <a:off x="131460" y="1556792"/>
            <a:ext cx="291444"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134306" y="1844824"/>
            <a:ext cx="294290"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134306" y="2338294"/>
            <a:ext cx="294290"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circle(in)">
                                      <p:cBhvr>
                                        <p:cTn id="55" dur="20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1000"/>
                                        <p:tgtEl>
                                          <p:spTgt spid="10"/>
                                        </p:tgtEl>
                                      </p:cBhvr>
                                    </p:animEffect>
                                    <p:anim calcmode="lin" valueType="num">
                                      <p:cBhvr>
                                        <p:cTn id="61" dur="1000" fill="hold"/>
                                        <p:tgtEl>
                                          <p:spTgt spid="10"/>
                                        </p:tgtEl>
                                        <p:attrNameLst>
                                          <p:attrName>ppt_x</p:attrName>
                                        </p:attrNameLst>
                                      </p:cBhvr>
                                      <p:tavLst>
                                        <p:tav tm="0">
                                          <p:val>
                                            <p:strVal val="#ppt_x"/>
                                          </p:val>
                                        </p:tav>
                                        <p:tav tm="100000">
                                          <p:val>
                                            <p:strVal val="#ppt_x"/>
                                          </p:val>
                                        </p:tav>
                                      </p:tavLst>
                                    </p:anim>
                                    <p:anim calcmode="lin" valueType="num">
                                      <p:cBhvr>
                                        <p:cTn id="6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9" grpId="0"/>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472" y="785794"/>
            <a:ext cx="8286808" cy="5632311"/>
          </a:xfrm>
          <a:prstGeom prst="rect">
            <a:avLst/>
          </a:prstGeom>
          <a:noFill/>
        </p:spPr>
        <p:txBody>
          <a:bodyPr wrap="square" rtlCol="0">
            <a:spAutoFit/>
          </a:bodyPr>
          <a:lstStyle/>
          <a:p>
            <a:endParaRPr lang="en-US" b="1" dirty="0" smtClean="0"/>
          </a:p>
          <a:p>
            <a:r>
              <a:rPr lang="en-US" b="1" dirty="0" smtClean="0"/>
              <a:t>Competitor Analysis</a:t>
            </a:r>
          </a:p>
          <a:p>
            <a:pPr fontAlgn="base"/>
            <a:r>
              <a:rPr lang="en-US" dirty="0" smtClean="0"/>
              <a:t>In this activity you will be working on the  competitor analysis by selecting three competitors operating in the same industry or niche as the chosen brand, examine their USPs and online communication.</a:t>
            </a:r>
            <a:br>
              <a:rPr lang="en-US" dirty="0" smtClean="0"/>
            </a:br>
            <a:r>
              <a:rPr lang="en-US" dirty="0" smtClean="0"/>
              <a:t/>
            </a:r>
            <a:br>
              <a:rPr lang="en-US" dirty="0" smtClean="0"/>
            </a:br>
            <a:r>
              <a:rPr lang="en-US" b="1" dirty="0" smtClean="0"/>
              <a:t>Competitor 1:</a:t>
            </a:r>
            <a:r>
              <a:rPr lang="en-US" b="1" dirty="0" smtClean="0">
                <a:hlinkClick r:id="rId3"/>
              </a:rPr>
              <a:t>https://www.campusactivewear.com/</a:t>
            </a:r>
            <a:endParaRPr lang="en-US" b="1" dirty="0" smtClean="0"/>
          </a:p>
          <a:p>
            <a:pPr fontAlgn="base"/>
            <a:r>
              <a:rPr lang="en-US" b="1" dirty="0" smtClean="0"/>
              <a:t> USP: </a:t>
            </a:r>
            <a:r>
              <a:rPr lang="en-US" dirty="0" smtClean="0"/>
              <a:t>Categorisation,Creative,Personalised stylish shoes</a:t>
            </a:r>
          </a:p>
          <a:p>
            <a:pPr fontAlgn="base"/>
            <a:r>
              <a:rPr lang="en-US" b="1" dirty="0" smtClean="0"/>
              <a:t> </a:t>
            </a:r>
            <a:r>
              <a:rPr lang="en-US" b="1" dirty="0" err="1" smtClean="0"/>
              <a:t>Communication:</a:t>
            </a:r>
            <a:r>
              <a:rPr lang="en-US" dirty="0" err="1" smtClean="0"/>
              <a:t>Styling</a:t>
            </a:r>
            <a:r>
              <a:rPr lang="en-US" dirty="0" smtClean="0"/>
              <a:t> tips,user Genrated content,Relateable content</a:t>
            </a:r>
          </a:p>
          <a:p>
            <a:pPr fontAlgn="base"/>
            <a:r>
              <a:rPr lang="en-US" b="1" dirty="0" smtClean="0"/>
              <a:t/>
            </a:r>
            <a:br>
              <a:rPr lang="en-US" b="1" dirty="0" smtClean="0"/>
            </a:br>
            <a:r>
              <a:rPr lang="en-US" b="1" dirty="0" smtClean="0"/>
              <a:t>Competitor 2:</a:t>
            </a:r>
            <a:r>
              <a:rPr lang="en-US" b="1" dirty="0" smtClean="0">
                <a:hlinkClick r:id="rId4"/>
              </a:rPr>
              <a:t>https://www.relaxofootwear.com/</a:t>
            </a:r>
            <a:endParaRPr lang="en-US" b="1" dirty="0" smtClean="0"/>
          </a:p>
          <a:p>
            <a:pPr fontAlgn="base"/>
            <a:r>
              <a:rPr lang="en-US" b="1" dirty="0" smtClean="0"/>
              <a:t> USP</a:t>
            </a:r>
            <a:r>
              <a:rPr lang="en-US" dirty="0" smtClean="0"/>
              <a:t>: Wide variety of products, Brand ties, Collaborations</a:t>
            </a:r>
          </a:p>
          <a:p>
            <a:pPr fontAlgn="base"/>
            <a:r>
              <a:rPr lang="en-US" b="1" dirty="0" smtClean="0"/>
              <a:t> </a:t>
            </a:r>
            <a:r>
              <a:rPr lang="en-US" b="1" dirty="0" err="1" smtClean="0"/>
              <a:t>Communication:</a:t>
            </a:r>
            <a:r>
              <a:rPr lang="en-US" dirty="0" err="1" smtClean="0"/>
              <a:t>Value</a:t>
            </a:r>
            <a:r>
              <a:rPr lang="en-US" dirty="0" smtClean="0"/>
              <a:t> based content,Tips,Celebrity endorsement</a:t>
            </a:r>
          </a:p>
          <a:p>
            <a:pPr fontAlgn="base"/>
            <a:endParaRPr lang="en-US" b="1" dirty="0" smtClean="0"/>
          </a:p>
          <a:p>
            <a:pPr fontAlgn="base"/>
            <a:r>
              <a:rPr lang="en-US" b="1" dirty="0" smtClean="0"/>
              <a:t>Competitor 3:</a:t>
            </a:r>
            <a:r>
              <a:rPr lang="en-US" b="1" dirty="0" smtClean="0">
                <a:hlinkClick r:id="rId5"/>
              </a:rPr>
              <a:t>https://www.khadims.com/</a:t>
            </a:r>
            <a:endParaRPr lang="en-US" b="1" dirty="0" smtClean="0"/>
          </a:p>
          <a:p>
            <a:pPr fontAlgn="base"/>
            <a:r>
              <a:rPr lang="en-US" b="1" dirty="0" smtClean="0"/>
              <a:t> USP: </a:t>
            </a:r>
            <a:r>
              <a:rPr lang="en-US" dirty="0" smtClean="0"/>
              <a:t>Interactive website,Sale/cashback and offers,All round sale</a:t>
            </a:r>
          </a:p>
          <a:p>
            <a:pPr fontAlgn="base"/>
            <a:r>
              <a:rPr lang="en-US" b="1" dirty="0" smtClean="0"/>
              <a:t> </a:t>
            </a:r>
            <a:r>
              <a:rPr lang="en-US" b="1" dirty="0" err="1" smtClean="0"/>
              <a:t>Communication:</a:t>
            </a:r>
            <a:r>
              <a:rPr lang="en-US" dirty="0" err="1" smtClean="0"/>
              <a:t>Attractive</a:t>
            </a:r>
            <a:r>
              <a:rPr lang="en-US" dirty="0" smtClean="0"/>
              <a:t> memes,Information based content.</a:t>
            </a:r>
          </a:p>
          <a:p>
            <a:pPr fontAlgn="base"/>
            <a:endParaRPr lang="en-US" b="1" dirty="0" smtClean="0"/>
          </a:p>
          <a:p>
            <a:pPr fontAlgn="base"/>
            <a:endParaRPr lang="en-US" b="1" dirty="0" smtClean="0"/>
          </a:p>
          <a:p>
            <a:pPr fontAlgn="base"/>
            <a:endParaRPr lang="en-US" dirty="0"/>
          </a:p>
        </p:txBody>
      </p:sp>
      <p:sp>
        <p:nvSpPr>
          <p:cNvPr id="4" name="TextBox 3"/>
          <p:cNvSpPr txBox="1"/>
          <p:nvPr/>
        </p:nvSpPr>
        <p:spPr>
          <a:xfrm>
            <a:off x="1428728" y="642918"/>
            <a:ext cx="6143668" cy="369332"/>
          </a:xfrm>
          <a:prstGeom prst="rect">
            <a:avLst/>
          </a:prstGeom>
          <a:noFill/>
        </p:spPr>
        <p:txBody>
          <a:bodyPr wrap="square" rtlCol="0">
            <a:spAutoFit/>
          </a:bodyPr>
          <a:lstStyle/>
          <a:p>
            <a:pPr algn="ctr"/>
            <a:r>
              <a:rPr lang="en-US" b="1" u="sng" dirty="0" smtClean="0"/>
              <a:t> </a:t>
            </a:r>
            <a:r>
              <a:rPr lang="en-US" b="1" u="sng" dirty="0" smtClean="0">
                <a:solidFill>
                  <a:srgbClr val="FF0000"/>
                </a:solidFill>
              </a:rPr>
              <a:t>COMPANY /TOPIC FOR PROJECT:BATA</a:t>
            </a:r>
            <a:endParaRPr lang="en-US" dirty="0">
              <a:solidFill>
                <a:srgbClr val="FF0000"/>
              </a:solidFill>
            </a:endParaRPr>
          </a:p>
        </p:txBody>
      </p:sp>
      <p:sp>
        <p:nvSpPr>
          <p:cNvPr id="5" name="Rectangle 4"/>
          <p:cNvSpPr/>
          <p:nvPr/>
        </p:nvSpPr>
        <p:spPr>
          <a:xfrm>
            <a:off x="0" y="214290"/>
            <a:ext cx="9144000" cy="369332"/>
          </a:xfrm>
          <a:prstGeom prst="rect">
            <a:avLst/>
          </a:prstGeom>
        </p:spPr>
        <p:txBody>
          <a:bodyPr wrap="square">
            <a:spAutoFit/>
          </a:bodyPr>
          <a:lstStyle/>
          <a:p>
            <a:pPr algn="ctr"/>
            <a:r>
              <a:rPr lang="en-GB" b="1" u="sng" dirty="0" smtClean="0"/>
              <a:t>Part 1: Brand study, Competitor Analysis &amp; Buyer’s/Audience’s Persona</a:t>
            </a:r>
            <a:endParaRPr lang="en-US" u="sng" dirty="0"/>
          </a:p>
        </p:txBody>
      </p:sp>
      <p:sp>
        <p:nvSpPr>
          <p:cNvPr id="8" name="Right Arrow 7"/>
          <p:cNvSpPr/>
          <p:nvPr/>
        </p:nvSpPr>
        <p:spPr>
          <a:xfrm>
            <a:off x="186089" y="1170767"/>
            <a:ext cx="385383" cy="127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194676" y="2527780"/>
            <a:ext cx="376796" cy="124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a:off x="202782" y="2823353"/>
            <a:ext cx="38686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Arrow 10"/>
          <p:cNvSpPr/>
          <p:nvPr/>
        </p:nvSpPr>
        <p:spPr>
          <a:xfrm>
            <a:off x="202782" y="3647675"/>
            <a:ext cx="38686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207814" y="3954568"/>
            <a:ext cx="381830" cy="170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207814" y="4797152"/>
            <a:ext cx="38183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a:off x="221164" y="5062152"/>
            <a:ext cx="368480" cy="121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par>
                                <p:cTn id="66" presetID="16" presetClass="entr" presetSubtype="21" fill="hold" grpId="0"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barn(inVertical)">
                                      <p:cBhvr>
                                        <p:cTn id="6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animBg="1"/>
      <p:bldP spid="9" grpId="0" animBg="1"/>
      <p:bldP spid="10"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2852"/>
            <a:ext cx="8786874" cy="369332"/>
          </a:xfrm>
          <a:prstGeom prst="rect">
            <a:avLst/>
          </a:prstGeom>
          <a:noFill/>
        </p:spPr>
        <p:txBody>
          <a:bodyPr wrap="square" rtlCol="0">
            <a:spAutoFit/>
          </a:bodyPr>
          <a:lstStyle/>
          <a:p>
            <a:pPr algn="ctr"/>
            <a:r>
              <a:rPr lang="en-GB" b="1" u="sng" dirty="0" smtClean="0">
                <a:solidFill>
                  <a:srgbClr val="434343"/>
                </a:solidFill>
              </a:rPr>
              <a:t>Part 1: Brand study, Competitor Analysis &amp; Buyer’s/Audience’s Persona</a:t>
            </a:r>
            <a:endParaRPr lang="en-US" u="sng" dirty="0"/>
          </a:p>
        </p:txBody>
      </p:sp>
      <p:sp>
        <p:nvSpPr>
          <p:cNvPr id="3" name="TextBox 2"/>
          <p:cNvSpPr txBox="1"/>
          <p:nvPr/>
        </p:nvSpPr>
        <p:spPr>
          <a:xfrm>
            <a:off x="428596" y="571480"/>
            <a:ext cx="8358246" cy="1200329"/>
          </a:xfrm>
          <a:prstGeom prst="rect">
            <a:avLst/>
          </a:prstGeom>
          <a:noFill/>
        </p:spPr>
        <p:txBody>
          <a:bodyPr wrap="square" rtlCol="0">
            <a:spAutoFit/>
          </a:bodyPr>
          <a:lstStyle/>
          <a:p>
            <a:r>
              <a:rPr lang="en-US" b="1" dirty="0" smtClean="0"/>
              <a:t>Buyer's/Audience's Persona</a:t>
            </a:r>
          </a:p>
          <a:p>
            <a:r>
              <a:rPr lang="en-US" dirty="0" smtClean="0"/>
              <a:t>In this activity you will be working on Buyer's/Audience's Persona by defining the target audience for the chosen brand. Consider demographics, psychographics, behaviors, and interests.</a:t>
            </a:r>
            <a:endParaRPr lang="en-US" dirty="0"/>
          </a:p>
        </p:txBody>
      </p:sp>
      <p:pic>
        <p:nvPicPr>
          <p:cNvPr id="4" name="Picture 3" descr="Buyer-Persona-Starter-Questions-min-1024x784.png"/>
          <p:cNvPicPr>
            <a:picLocks noChangeAspect="1"/>
          </p:cNvPicPr>
          <p:nvPr/>
        </p:nvPicPr>
        <p:blipFill>
          <a:blip r:embed="rId3"/>
          <a:stretch>
            <a:fillRect/>
          </a:stretch>
        </p:blipFill>
        <p:spPr>
          <a:xfrm>
            <a:off x="142844" y="1785926"/>
            <a:ext cx="4286280" cy="4572008"/>
          </a:xfrm>
          <a:prstGeom prst="rect">
            <a:avLst/>
          </a:prstGeom>
        </p:spPr>
      </p:pic>
      <p:sp>
        <p:nvSpPr>
          <p:cNvPr id="5" name="TextBox 4"/>
          <p:cNvSpPr txBox="1"/>
          <p:nvPr/>
        </p:nvSpPr>
        <p:spPr>
          <a:xfrm>
            <a:off x="4500562" y="2143116"/>
            <a:ext cx="4429156" cy="369331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buFont typeface="Arial" pitchFamily="34" charset="0"/>
              <a:buChar char="•"/>
            </a:pPr>
            <a:r>
              <a:rPr lang="en-US" b="1" dirty="0" smtClean="0"/>
              <a:t>Brand</a:t>
            </a:r>
            <a:r>
              <a:rPr lang="en-US" dirty="0" smtClean="0"/>
              <a:t>:Bata</a:t>
            </a:r>
          </a:p>
          <a:p>
            <a:pPr>
              <a:buFont typeface="Arial" pitchFamily="34" charset="0"/>
              <a:buChar char="•"/>
            </a:pPr>
            <a:r>
              <a:rPr lang="en-US" b="1" dirty="0" smtClean="0"/>
              <a:t>Age</a:t>
            </a:r>
            <a:r>
              <a:rPr lang="en-US" dirty="0" smtClean="0"/>
              <a:t>:5-50</a:t>
            </a:r>
          </a:p>
          <a:p>
            <a:pPr>
              <a:buFont typeface="Arial" pitchFamily="34" charset="0"/>
              <a:buChar char="•"/>
            </a:pPr>
            <a:r>
              <a:rPr lang="en-US" b="1" dirty="0" smtClean="0"/>
              <a:t>Gender</a:t>
            </a:r>
            <a:r>
              <a:rPr lang="en-US" dirty="0" smtClean="0"/>
              <a:t>:Men and Women</a:t>
            </a:r>
          </a:p>
          <a:p>
            <a:pPr>
              <a:buFont typeface="Arial" pitchFamily="34" charset="0"/>
              <a:buChar char="•"/>
            </a:pPr>
            <a:r>
              <a:rPr lang="en-US" b="1" dirty="0" smtClean="0"/>
              <a:t>Children</a:t>
            </a:r>
            <a:r>
              <a:rPr lang="en-US" dirty="0" smtClean="0"/>
              <a:t>:yes</a:t>
            </a:r>
          </a:p>
          <a:p>
            <a:pPr>
              <a:buFont typeface="Arial" pitchFamily="34" charset="0"/>
              <a:buChar char="•"/>
            </a:pPr>
            <a:r>
              <a:rPr lang="en-US" b="1" dirty="0" smtClean="0"/>
              <a:t>Martial status</a:t>
            </a:r>
            <a:r>
              <a:rPr lang="en-US" dirty="0" smtClean="0"/>
              <a:t>:married/unmarried</a:t>
            </a:r>
          </a:p>
          <a:p>
            <a:pPr>
              <a:buFont typeface="Arial" pitchFamily="34" charset="0"/>
              <a:buChar char="•"/>
            </a:pPr>
            <a:r>
              <a:rPr lang="en-US" b="1" dirty="0" smtClean="0"/>
              <a:t>Location</a:t>
            </a:r>
            <a:r>
              <a:rPr lang="en-US" dirty="0" smtClean="0"/>
              <a:t>:All over india</a:t>
            </a:r>
          </a:p>
          <a:p>
            <a:pPr>
              <a:buFont typeface="Arial" pitchFamily="34" charset="0"/>
              <a:buChar char="•"/>
            </a:pPr>
            <a:r>
              <a:rPr lang="en-US" b="1" dirty="0" smtClean="0"/>
              <a:t>Income</a:t>
            </a:r>
            <a:r>
              <a:rPr lang="en-US" dirty="0" smtClean="0"/>
              <a:t>: Middle class,upper-class, high-income individuals</a:t>
            </a:r>
          </a:p>
          <a:p>
            <a:pPr>
              <a:buFont typeface="Arial" pitchFamily="34" charset="0"/>
              <a:buChar char="•"/>
            </a:pPr>
            <a:r>
              <a:rPr lang="en-US" b="1" dirty="0" smtClean="0"/>
              <a:t>Education</a:t>
            </a:r>
            <a:r>
              <a:rPr lang="en-US" dirty="0" smtClean="0"/>
              <a:t>: Not considered</a:t>
            </a:r>
          </a:p>
          <a:p>
            <a:pPr>
              <a:buFont typeface="Arial" pitchFamily="34" charset="0"/>
              <a:buChar char="•"/>
            </a:pPr>
            <a:r>
              <a:rPr lang="en-US" b="1" dirty="0" smtClean="0"/>
              <a:t>Source of information</a:t>
            </a:r>
            <a:r>
              <a:rPr lang="en-US" dirty="0" smtClean="0"/>
              <a:t>:Ads,youtube,instagram,billboard holdings and etc</a:t>
            </a:r>
          </a:p>
          <a:p>
            <a:endParaRPr lang="en-US" dirty="0" smtClean="0"/>
          </a:p>
        </p:txBody>
      </p:sp>
    </p:spTree>
    <p:custDataLst>
      <p:tags r:id="rId1"/>
    </p:custData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34479"/>
            <a:ext cx="6840760" cy="461665"/>
          </a:xfrm>
          <a:prstGeom prst="rect">
            <a:avLst/>
          </a:prstGeom>
          <a:noFill/>
        </p:spPr>
        <p:txBody>
          <a:bodyPr wrap="square" rtlCol="0">
            <a:spAutoFit/>
          </a:bodyPr>
          <a:lstStyle/>
          <a:p>
            <a:r>
              <a:rPr lang="en-GB" sz="2400" dirty="0" smtClean="0">
                <a:latin typeface="Bahnschrift SemiBold SemiConden" pitchFamily="34" charset="0"/>
              </a:rPr>
              <a:t>                       Part 2 : SEO &amp; keyword research</a:t>
            </a:r>
            <a:endParaRPr lang="en-IN" sz="2400" dirty="0">
              <a:latin typeface="Bahnschrift SemiBold SemiConden" pitchFamily="34" charset="0"/>
            </a:endParaRPr>
          </a:p>
        </p:txBody>
      </p:sp>
      <p:sp>
        <p:nvSpPr>
          <p:cNvPr id="3" name="Oval 2"/>
          <p:cNvSpPr/>
          <p:nvPr/>
        </p:nvSpPr>
        <p:spPr>
          <a:xfrm>
            <a:off x="565841" y="1933019"/>
            <a:ext cx="45719" cy="587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395536" y="404664"/>
            <a:ext cx="3033457" cy="523220"/>
          </a:xfrm>
          <a:prstGeom prst="rect">
            <a:avLst/>
          </a:prstGeom>
          <a:noFill/>
        </p:spPr>
        <p:txBody>
          <a:bodyPr wrap="square" rtlCol="0">
            <a:spAutoFit/>
          </a:bodyPr>
          <a:lstStyle/>
          <a:p>
            <a:r>
              <a:rPr lang="en-GB" sz="2800" dirty="0" smtClean="0">
                <a:solidFill>
                  <a:srgbClr val="FF0000"/>
                </a:solidFill>
              </a:rPr>
              <a:t>SEO Audit on Bata</a:t>
            </a:r>
            <a:r>
              <a:rPr lang="en-GB" sz="2800" dirty="0" smtClean="0"/>
              <a:t>:  </a:t>
            </a:r>
            <a:endParaRPr lang="en-IN"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034210"/>
            <a:ext cx="7272807" cy="5584754"/>
          </a:xfrm>
          <a:prstGeom prst="rect">
            <a:avLst/>
          </a:prstGeom>
        </p:spPr>
      </p:pic>
      <p:sp>
        <p:nvSpPr>
          <p:cNvPr id="6" name="Right Arrow 5"/>
          <p:cNvSpPr/>
          <p:nvPr/>
        </p:nvSpPr>
        <p:spPr>
          <a:xfrm>
            <a:off x="62809" y="535469"/>
            <a:ext cx="386329"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5-Point Star 6"/>
          <p:cNvSpPr/>
          <p:nvPr/>
        </p:nvSpPr>
        <p:spPr>
          <a:xfrm>
            <a:off x="2270870" y="141253"/>
            <a:ext cx="360040" cy="27015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2041700800"/>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03648" y="543744"/>
            <a:ext cx="3026536" cy="523220"/>
          </a:xfrm>
          <a:prstGeom prst="rect">
            <a:avLst/>
          </a:prstGeom>
          <a:noFill/>
        </p:spPr>
        <p:txBody>
          <a:bodyPr wrap="square" rtlCol="0">
            <a:spAutoFit/>
          </a:bodyPr>
          <a:lstStyle/>
          <a:p>
            <a:r>
              <a:rPr lang="en-GB" sz="2800" dirty="0" smtClean="0"/>
              <a:t>Keyword research:</a:t>
            </a:r>
            <a:endParaRPr lang="en-IN" sz="2800" dirty="0"/>
          </a:p>
        </p:txBody>
      </p:sp>
      <p:sp>
        <p:nvSpPr>
          <p:cNvPr id="9" name="Right Arrow 8"/>
          <p:cNvSpPr/>
          <p:nvPr/>
        </p:nvSpPr>
        <p:spPr>
          <a:xfrm>
            <a:off x="611560" y="620688"/>
            <a:ext cx="57606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2" name="Table 21"/>
          <p:cNvGraphicFramePr>
            <a:graphicFrameLocks noGrp="1"/>
          </p:cNvGraphicFramePr>
          <p:nvPr/>
        </p:nvGraphicFramePr>
        <p:xfrm>
          <a:off x="1000100" y="1643050"/>
          <a:ext cx="6715172" cy="4674549"/>
        </p:xfrm>
        <a:graphic>
          <a:graphicData uri="http://schemas.openxmlformats.org/drawingml/2006/table">
            <a:tbl>
              <a:tblPr firstRow="1" bandRow="1">
                <a:tableStyleId>{5C22544A-7EE6-4342-B048-85BDC9FD1C3A}</a:tableStyleId>
              </a:tblPr>
              <a:tblGrid>
                <a:gridCol w="1500198"/>
                <a:gridCol w="1928826"/>
                <a:gridCol w="1785950"/>
                <a:gridCol w="1500198"/>
              </a:tblGrid>
              <a:tr h="1136081">
                <a:tc>
                  <a:txBody>
                    <a:bodyPr/>
                    <a:lstStyle/>
                    <a:p>
                      <a:pPr algn="l" fontAlgn="t"/>
                      <a:r>
                        <a:rPr lang="en-US" b="1" dirty="0">
                          <a:solidFill>
                            <a:srgbClr val="666666"/>
                          </a:solidFill>
                        </a:rPr>
                        <a:t>Keyword</a:t>
                      </a:r>
                    </a:p>
                  </a:txBody>
                  <a:tcPr marL="76200" marR="76200" marT="76200" marB="76200"/>
                </a:tc>
                <a:tc>
                  <a:txBody>
                    <a:bodyPr/>
                    <a:lstStyle/>
                    <a:p>
                      <a:pPr algn="l" fontAlgn="t"/>
                      <a:r>
                        <a:rPr lang="en-US" b="1" dirty="0" smtClean="0">
                          <a:solidFill>
                            <a:srgbClr val="666666"/>
                          </a:solidFill>
                        </a:rPr>
                        <a:t>position</a:t>
                      </a:r>
                      <a:endParaRPr lang="en-US" b="1" dirty="0">
                        <a:solidFill>
                          <a:srgbClr val="666666"/>
                        </a:solidFill>
                      </a:endParaRPr>
                    </a:p>
                  </a:txBody>
                  <a:tcPr marL="76200" marR="76200" marT="76200" marB="76200"/>
                </a:tc>
                <a:tc>
                  <a:txBody>
                    <a:bodyPr/>
                    <a:lstStyle/>
                    <a:p>
                      <a:pPr algn="l" fontAlgn="t"/>
                      <a:r>
                        <a:rPr lang="en-US" b="1" dirty="0" smtClean="0">
                          <a:solidFill>
                            <a:srgbClr val="666666"/>
                          </a:solidFill>
                        </a:rPr>
                        <a:t>Total searches </a:t>
                      </a:r>
                      <a:endParaRPr lang="en-US" b="1" dirty="0">
                        <a:solidFill>
                          <a:srgbClr val="666666"/>
                        </a:solidFill>
                      </a:endParaRPr>
                    </a:p>
                  </a:txBody>
                  <a:tcPr marL="76200" marR="76200" marT="76200" marB="76200"/>
                </a:tc>
                <a:tc>
                  <a:txBody>
                    <a:bodyPr/>
                    <a:lstStyle/>
                    <a:p>
                      <a:pPr algn="l" fontAlgn="t"/>
                      <a:r>
                        <a:rPr lang="en-US" b="1" dirty="0" smtClean="0">
                          <a:solidFill>
                            <a:srgbClr val="666666"/>
                          </a:solidFill>
                        </a:rPr>
                        <a:t>Estimated traffic</a:t>
                      </a:r>
                      <a:endParaRPr lang="en-US" b="1" dirty="0">
                        <a:solidFill>
                          <a:srgbClr val="666666"/>
                        </a:solidFill>
                      </a:endParaRPr>
                    </a:p>
                  </a:txBody>
                  <a:tcPr marL="76200" marR="76200" marT="76200" marB="76200"/>
                </a:tc>
              </a:tr>
              <a:tr h="387930">
                <a:tc>
                  <a:txBody>
                    <a:bodyPr/>
                    <a:lstStyle/>
                    <a:p>
                      <a:pPr fontAlgn="t"/>
                      <a:r>
                        <a:rPr lang="en-US" dirty="0"/>
                        <a:t>new</a:t>
                      </a:r>
                    </a:p>
                  </a:txBody>
                  <a:tcPr marL="76200" marR="76200" marT="76200" marB="76200"/>
                </a:tc>
                <a:tc>
                  <a:txBody>
                    <a:bodyPr/>
                    <a:lstStyle/>
                    <a:p>
                      <a:pPr fontAlgn="t"/>
                      <a:r>
                        <a:rPr lang="en-US"/>
                        <a:t>80</a:t>
                      </a:r>
                    </a:p>
                  </a:txBody>
                  <a:tcPr marL="76200" marR="76200" marT="76200" marB="76200"/>
                </a:tc>
                <a:tc>
                  <a:txBody>
                    <a:bodyPr/>
                    <a:lstStyle/>
                    <a:p>
                      <a:pPr fontAlgn="t"/>
                      <a:r>
                        <a:rPr lang="en-US"/>
                        <a:t>6,120,000</a:t>
                      </a:r>
                    </a:p>
                  </a:txBody>
                  <a:tcPr marL="76200" marR="76200" marT="76200" marB="76200"/>
                </a:tc>
                <a:tc>
                  <a:txBody>
                    <a:bodyPr/>
                    <a:lstStyle/>
                    <a:p>
                      <a:pPr fontAlgn="t"/>
                      <a:r>
                        <a:rPr lang="en-US"/>
                        <a:t>12,852</a:t>
                      </a:r>
                    </a:p>
                  </a:txBody>
                  <a:tcPr marL="76200" marR="76200" marT="76200" marB="76200"/>
                </a:tc>
              </a:tr>
              <a:tr h="637314">
                <a:tc>
                  <a:txBody>
                    <a:bodyPr/>
                    <a:lstStyle/>
                    <a:p>
                      <a:pPr fontAlgn="t"/>
                      <a:r>
                        <a:rPr lang="en-US"/>
                        <a:t>bataindia</a:t>
                      </a:r>
                    </a:p>
                  </a:txBody>
                  <a:tcPr marL="76200" marR="76200" marT="76200" marB="76200"/>
                </a:tc>
                <a:tc>
                  <a:txBody>
                    <a:bodyPr/>
                    <a:lstStyle/>
                    <a:p>
                      <a:pPr fontAlgn="t"/>
                      <a:r>
                        <a:rPr lang="en-US"/>
                        <a:t>1</a:t>
                      </a:r>
                    </a:p>
                  </a:txBody>
                  <a:tcPr marL="76200" marR="76200" marT="76200" marB="76200"/>
                </a:tc>
                <a:tc>
                  <a:txBody>
                    <a:bodyPr/>
                    <a:lstStyle/>
                    <a:p>
                      <a:pPr fontAlgn="t"/>
                      <a:r>
                        <a:rPr lang="en-US"/>
                        <a:t>27,100</a:t>
                      </a:r>
                    </a:p>
                  </a:txBody>
                  <a:tcPr marL="76200" marR="76200" marT="76200" marB="76200"/>
                </a:tc>
                <a:tc>
                  <a:txBody>
                    <a:bodyPr/>
                    <a:lstStyle/>
                    <a:p>
                      <a:pPr fontAlgn="t"/>
                      <a:r>
                        <a:rPr lang="en-US"/>
                        <a:t>8,238</a:t>
                      </a:r>
                    </a:p>
                  </a:txBody>
                  <a:tcPr marL="76200" marR="76200" marT="76200" marB="76200"/>
                </a:tc>
              </a:tr>
              <a:tr h="637314">
                <a:tc>
                  <a:txBody>
                    <a:bodyPr/>
                    <a:lstStyle/>
                    <a:p>
                      <a:pPr fontAlgn="t"/>
                      <a:r>
                        <a:rPr lang="en-US" dirty="0" smtClean="0"/>
                        <a:t>power </a:t>
                      </a:r>
                      <a:r>
                        <a:rPr lang="en-US" dirty="0"/>
                        <a:t>shoes</a:t>
                      </a:r>
                    </a:p>
                  </a:txBody>
                  <a:tcPr marL="76200" marR="76200" marT="76200" marB="76200"/>
                </a:tc>
                <a:tc>
                  <a:txBody>
                    <a:bodyPr/>
                    <a:lstStyle/>
                    <a:p>
                      <a:pPr fontAlgn="t"/>
                      <a:r>
                        <a:rPr lang="en-US"/>
                        <a:t>1</a:t>
                      </a:r>
                    </a:p>
                  </a:txBody>
                  <a:tcPr marL="76200" marR="76200" marT="76200" marB="76200"/>
                </a:tc>
                <a:tc>
                  <a:txBody>
                    <a:bodyPr/>
                    <a:lstStyle/>
                    <a:p>
                      <a:pPr fontAlgn="t"/>
                      <a:r>
                        <a:rPr lang="en-US"/>
                        <a:t>22,200</a:t>
                      </a:r>
                    </a:p>
                  </a:txBody>
                  <a:tcPr marL="76200" marR="76200" marT="76200" marB="76200"/>
                </a:tc>
                <a:tc>
                  <a:txBody>
                    <a:bodyPr/>
                    <a:lstStyle/>
                    <a:p>
                      <a:pPr fontAlgn="t"/>
                      <a:r>
                        <a:rPr lang="en-US" dirty="0"/>
                        <a:t>6,748</a:t>
                      </a:r>
                    </a:p>
                  </a:txBody>
                  <a:tcPr marL="76200" marR="76200" marT="76200" marB="76200"/>
                </a:tc>
              </a:tr>
              <a:tr h="886697">
                <a:tc>
                  <a:txBody>
                    <a:bodyPr/>
                    <a:lstStyle/>
                    <a:p>
                      <a:pPr fontAlgn="t"/>
                      <a:r>
                        <a:rPr lang="en-US"/>
                        <a:t>formal men's shoes</a:t>
                      </a:r>
                    </a:p>
                  </a:txBody>
                  <a:tcPr marL="76200" marR="76200" marT="76200" marB="76200"/>
                </a:tc>
                <a:tc>
                  <a:txBody>
                    <a:bodyPr/>
                    <a:lstStyle/>
                    <a:p>
                      <a:pPr fontAlgn="t"/>
                      <a:r>
                        <a:rPr lang="en-US"/>
                        <a:t>7</a:t>
                      </a:r>
                    </a:p>
                  </a:txBody>
                  <a:tcPr marL="76200" marR="76200" marT="76200" marB="76200"/>
                </a:tc>
                <a:tc>
                  <a:txBody>
                    <a:bodyPr/>
                    <a:lstStyle/>
                    <a:p>
                      <a:pPr fontAlgn="t"/>
                      <a:r>
                        <a:rPr lang="en-US"/>
                        <a:t>246,000</a:t>
                      </a:r>
                    </a:p>
                  </a:txBody>
                  <a:tcPr marL="76200" marR="76200" marT="76200" marB="76200"/>
                </a:tc>
                <a:tc>
                  <a:txBody>
                    <a:bodyPr/>
                    <a:lstStyle/>
                    <a:p>
                      <a:pPr fontAlgn="t"/>
                      <a:r>
                        <a:rPr lang="en-US"/>
                        <a:t>6,297</a:t>
                      </a:r>
                    </a:p>
                  </a:txBody>
                  <a:tcPr marL="76200" marR="76200" marT="76200" marB="76200"/>
                </a:tc>
              </a:tr>
              <a:tr h="886697">
                <a:tc>
                  <a:txBody>
                    <a:bodyPr/>
                    <a:lstStyle/>
                    <a:p>
                      <a:pPr fontAlgn="t"/>
                      <a:r>
                        <a:rPr lang="en-US"/>
                        <a:t>formal men's shoes</a:t>
                      </a:r>
                    </a:p>
                  </a:txBody>
                  <a:tcPr marL="76200" marR="76200" marT="76200" marB="76200"/>
                </a:tc>
                <a:tc>
                  <a:txBody>
                    <a:bodyPr/>
                    <a:lstStyle/>
                    <a:p>
                      <a:pPr fontAlgn="t"/>
                      <a:r>
                        <a:rPr lang="en-US"/>
                        <a:t>7</a:t>
                      </a:r>
                    </a:p>
                  </a:txBody>
                  <a:tcPr marL="76200" marR="76200" marT="76200" marB="76200"/>
                </a:tc>
                <a:tc>
                  <a:txBody>
                    <a:bodyPr/>
                    <a:lstStyle/>
                    <a:p>
                      <a:pPr fontAlgn="t"/>
                      <a:r>
                        <a:rPr lang="en-US"/>
                        <a:t>246,000</a:t>
                      </a:r>
                    </a:p>
                  </a:txBody>
                  <a:tcPr marL="76200" marR="76200" marT="76200" marB="76200"/>
                </a:tc>
                <a:tc>
                  <a:txBody>
                    <a:bodyPr/>
                    <a:lstStyle/>
                    <a:p>
                      <a:pPr fontAlgn="t"/>
                      <a:r>
                        <a:rPr lang="en-US" dirty="0"/>
                        <a:t>6,297</a:t>
                      </a:r>
                    </a:p>
                  </a:txBody>
                  <a:tcPr marL="76200" marR="76200" marT="76200" marB="76200"/>
                </a:tc>
              </a:tr>
            </a:tbl>
          </a:graphicData>
        </a:graphic>
      </p:graphicFrame>
    </p:spTree>
    <p:custDataLst>
      <p:tags r:id="rId1"/>
    </p:custDataLst>
    <p:extLst>
      <p:ext uri="{BB962C8B-B14F-4D97-AF65-F5344CB8AC3E}">
        <p14:creationId xmlns:p14="http://schemas.microsoft.com/office/powerpoint/2010/main" val="3401813087"/>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611560" y="62068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899592" y="508030"/>
            <a:ext cx="6048672" cy="369332"/>
          </a:xfrm>
          <a:prstGeom prst="rect">
            <a:avLst/>
          </a:prstGeom>
          <a:noFill/>
        </p:spPr>
        <p:txBody>
          <a:bodyPr wrap="square" rtlCol="0">
            <a:spAutoFit/>
          </a:bodyPr>
          <a:lstStyle/>
          <a:p>
            <a:r>
              <a:rPr lang="en-GB" dirty="0" smtClean="0">
                <a:latin typeface="Arial Black" pitchFamily="34" charset="0"/>
              </a:rPr>
              <a:t>Analysis of Competitor Keywords:</a:t>
            </a:r>
            <a:endParaRPr lang="en-IN" dirty="0">
              <a:latin typeface="Arial Black" pitchFamily="34" charset="0"/>
            </a:endParaRPr>
          </a:p>
        </p:txBody>
      </p:sp>
      <p:pic>
        <p:nvPicPr>
          <p:cNvPr id="5" name="Picture 4" descr="1373275172_fig2.png"/>
          <p:cNvPicPr>
            <a:picLocks noChangeAspect="1"/>
          </p:cNvPicPr>
          <p:nvPr/>
        </p:nvPicPr>
        <p:blipFill>
          <a:blip r:embed="rId3"/>
          <a:stretch>
            <a:fillRect/>
          </a:stretch>
        </p:blipFill>
        <p:spPr>
          <a:xfrm>
            <a:off x="857224" y="1214422"/>
            <a:ext cx="7262840" cy="5091132"/>
          </a:xfrm>
          <a:prstGeom prst="rect">
            <a:avLst/>
          </a:prstGeom>
        </p:spPr>
      </p:pic>
    </p:spTree>
    <p:custDataLst>
      <p:tags r:id="rId1"/>
    </p:custDataLst>
    <p:extLst>
      <p:ext uri="{BB962C8B-B14F-4D97-AF65-F5344CB8AC3E}">
        <p14:creationId xmlns:p14="http://schemas.microsoft.com/office/powerpoint/2010/main" val="2063454224"/>
      </p:ext>
    </p:extLst>
  </p:cSld>
  <p:clrMapOvr>
    <a:masterClrMapping/>
  </p:clrMapOvr>
  <p:transition spd="med" advTm="4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7|0.6|0.6"/>
</p:tagLst>
</file>

<file path=ppt/tags/tag10.xml><?xml version="1.0" encoding="utf-8"?>
<p:tagLst xmlns:a="http://schemas.openxmlformats.org/drawingml/2006/main" xmlns:r="http://schemas.openxmlformats.org/officeDocument/2006/relationships" xmlns:p="http://schemas.openxmlformats.org/presentationml/2006/main">
  <p:tag name="TIMING" val="|0.1|0.7|0.9|0.8"/>
</p:tagLst>
</file>

<file path=ppt/tags/tag11.xml><?xml version="1.0" encoding="utf-8"?>
<p:tagLst xmlns:a="http://schemas.openxmlformats.org/drawingml/2006/main" xmlns:r="http://schemas.openxmlformats.org/officeDocument/2006/relationships" xmlns:p="http://schemas.openxmlformats.org/presentationml/2006/main">
  <p:tag name="TIMING" val="|0.5|1.6|0.9|0.7|1|1|0.7"/>
</p:tagLst>
</file>

<file path=ppt/tags/tag12.xml><?xml version="1.0" encoding="utf-8"?>
<p:tagLst xmlns:a="http://schemas.openxmlformats.org/drawingml/2006/main" xmlns:r="http://schemas.openxmlformats.org/officeDocument/2006/relationships" xmlns:p="http://schemas.openxmlformats.org/presentationml/2006/main">
  <p:tag name="TIMING" val="|0.4|0.7|0.4|0.4|0.4|0.5"/>
</p:tagLst>
</file>

<file path=ppt/tags/tag13.xml><?xml version="1.0" encoding="utf-8"?>
<p:tagLst xmlns:a="http://schemas.openxmlformats.org/drawingml/2006/main" xmlns:r="http://schemas.openxmlformats.org/officeDocument/2006/relationships" xmlns:p="http://schemas.openxmlformats.org/presentationml/2006/main">
  <p:tag name="TIMING" val="|0.5|0.3|0.3|0.3|0.2"/>
</p:tagLst>
</file>

<file path=ppt/tags/tag14.xml><?xml version="1.0" encoding="utf-8"?>
<p:tagLst xmlns:a="http://schemas.openxmlformats.org/drawingml/2006/main" xmlns:r="http://schemas.openxmlformats.org/officeDocument/2006/relationships" xmlns:p="http://schemas.openxmlformats.org/presentationml/2006/main">
  <p:tag name="TIMING" val="|1.1|0.6|0.5|0.4|0.3|0.3|0.4|0.3|0.7|0.3|0.3|0.2|0.3|0.4"/>
</p:tagLst>
</file>

<file path=ppt/tags/tag15.xml><?xml version="1.0" encoding="utf-8"?>
<p:tagLst xmlns:a="http://schemas.openxmlformats.org/drawingml/2006/main" xmlns:r="http://schemas.openxmlformats.org/officeDocument/2006/relationships" xmlns:p="http://schemas.openxmlformats.org/presentationml/2006/main">
  <p:tag name="TIMING" val="|0.5"/>
</p:tagLst>
</file>

<file path=ppt/tags/tag16.xml><?xml version="1.0" encoding="utf-8"?>
<p:tagLst xmlns:a="http://schemas.openxmlformats.org/drawingml/2006/main" xmlns:r="http://schemas.openxmlformats.org/officeDocument/2006/relationships" xmlns:p="http://schemas.openxmlformats.org/presentationml/2006/main">
  <p:tag name="TIMING" val="|1.1|0.6|0.8"/>
</p:tagLst>
</file>

<file path=ppt/tags/tag17.xml><?xml version="1.0" encoding="utf-8"?>
<p:tagLst xmlns:a="http://schemas.openxmlformats.org/drawingml/2006/main" xmlns:r="http://schemas.openxmlformats.org/officeDocument/2006/relationships" xmlns:p="http://schemas.openxmlformats.org/presentationml/2006/main">
  <p:tag name="TIMING" val="|1|0.6|0.9"/>
</p:tagLst>
</file>

<file path=ppt/tags/tag18.xml><?xml version="1.0" encoding="utf-8"?>
<p:tagLst xmlns:a="http://schemas.openxmlformats.org/drawingml/2006/main" xmlns:r="http://schemas.openxmlformats.org/officeDocument/2006/relationships" xmlns:p="http://schemas.openxmlformats.org/presentationml/2006/main">
  <p:tag name="TIMING" val="|0|0.5|0.6"/>
</p:tagLst>
</file>

<file path=ppt/tags/tag19.xml><?xml version="1.0" encoding="utf-8"?>
<p:tagLst xmlns:a="http://schemas.openxmlformats.org/drawingml/2006/main" xmlns:r="http://schemas.openxmlformats.org/officeDocument/2006/relationships" xmlns:p="http://schemas.openxmlformats.org/presentationml/2006/main">
  <p:tag name="TIMING" val="|0.6|0.6|0.7|0.7|0.5"/>
</p:tagLst>
</file>

<file path=ppt/tags/tag2.xml><?xml version="1.0" encoding="utf-8"?>
<p:tagLst xmlns:a="http://schemas.openxmlformats.org/drawingml/2006/main" xmlns:r="http://schemas.openxmlformats.org/officeDocument/2006/relationships" xmlns:p="http://schemas.openxmlformats.org/presentationml/2006/main">
  <p:tag name="TIMING" val="|0.8|0.6|0.9|0.6|0.3|0.2|0.3|0.3|0.4|0.4|0.3|0.3|0.7"/>
</p:tagLst>
</file>

<file path=ppt/tags/tag20.xml><?xml version="1.0" encoding="utf-8"?>
<p:tagLst xmlns:a="http://schemas.openxmlformats.org/drawingml/2006/main" xmlns:r="http://schemas.openxmlformats.org/officeDocument/2006/relationships" xmlns:p="http://schemas.openxmlformats.org/presentationml/2006/main">
  <p:tag name="TIMING" val="|0.5|0.7"/>
</p:tagLst>
</file>

<file path=ppt/tags/tag21.xml><?xml version="1.0" encoding="utf-8"?>
<p:tagLst xmlns:a="http://schemas.openxmlformats.org/drawingml/2006/main" xmlns:r="http://schemas.openxmlformats.org/officeDocument/2006/relationships" xmlns:p="http://schemas.openxmlformats.org/presentationml/2006/main">
  <p:tag name="TIMING" val="|0.1|0.6|0.6|0.5|0.4|0.4|0.4|0.3|0.2|0.2|0.5|0.3"/>
</p:tagLst>
</file>

<file path=ppt/tags/tag22.xml><?xml version="1.0" encoding="utf-8"?>
<p:tagLst xmlns:a="http://schemas.openxmlformats.org/drawingml/2006/main" xmlns:r="http://schemas.openxmlformats.org/officeDocument/2006/relationships" xmlns:p="http://schemas.openxmlformats.org/presentationml/2006/main">
  <p:tag name="TIMING" val="|0"/>
</p:tagLst>
</file>

<file path=ppt/tags/tag23.xml><?xml version="1.0" encoding="utf-8"?>
<p:tagLst xmlns:a="http://schemas.openxmlformats.org/drawingml/2006/main" xmlns:r="http://schemas.openxmlformats.org/officeDocument/2006/relationships" xmlns:p="http://schemas.openxmlformats.org/presentationml/2006/main">
  <p:tag name="TIMING" val="|0.9|0.7|0.4|0.5|0.4|0.4|0.3|0.4|0.4|0.5"/>
</p:tagLst>
</file>

<file path=ppt/tags/tag24.xml><?xml version="1.0" encoding="utf-8"?>
<p:tagLst xmlns:a="http://schemas.openxmlformats.org/drawingml/2006/main" xmlns:r="http://schemas.openxmlformats.org/officeDocument/2006/relationships" xmlns:p="http://schemas.openxmlformats.org/presentationml/2006/main">
  <p:tag name="TIMING" val="|0.3|0.6|0.5|0.4|0.7"/>
</p:tagLst>
</file>

<file path=ppt/tags/tag25.xml><?xml version="1.0" encoding="utf-8"?>
<p:tagLst xmlns:a="http://schemas.openxmlformats.org/drawingml/2006/main" xmlns:r="http://schemas.openxmlformats.org/officeDocument/2006/relationships" xmlns:p="http://schemas.openxmlformats.org/presentationml/2006/main">
  <p:tag name="TIMING" val="|0.1|0.6"/>
</p:tagLst>
</file>

<file path=ppt/tags/tag26.xml><?xml version="1.0" encoding="utf-8"?>
<p:tagLst xmlns:a="http://schemas.openxmlformats.org/drawingml/2006/main" xmlns:r="http://schemas.openxmlformats.org/officeDocument/2006/relationships" xmlns:p="http://schemas.openxmlformats.org/presentationml/2006/main">
  <p:tag name="TIMING" val="|0.2|0.6"/>
</p:tagLst>
</file>

<file path=ppt/tags/tag27.xml><?xml version="1.0" encoding="utf-8"?>
<p:tagLst xmlns:a="http://schemas.openxmlformats.org/drawingml/2006/main" xmlns:r="http://schemas.openxmlformats.org/officeDocument/2006/relationships" xmlns:p="http://schemas.openxmlformats.org/presentationml/2006/main">
  <p:tag name="TIMING" val="|0.6|0.5"/>
</p:tagLst>
</file>

<file path=ppt/tags/tag28.xml><?xml version="1.0" encoding="utf-8"?>
<p:tagLst xmlns:a="http://schemas.openxmlformats.org/drawingml/2006/main" xmlns:r="http://schemas.openxmlformats.org/officeDocument/2006/relationships" xmlns:p="http://schemas.openxmlformats.org/presentationml/2006/main">
  <p:tag name="TIMING" val="|0.3|0.7|0.6|0.6"/>
</p:tagLst>
</file>

<file path=ppt/tags/tag3.xml><?xml version="1.0" encoding="utf-8"?>
<p:tagLst xmlns:a="http://schemas.openxmlformats.org/drawingml/2006/main" xmlns:r="http://schemas.openxmlformats.org/officeDocument/2006/relationships" xmlns:p="http://schemas.openxmlformats.org/presentationml/2006/main">
  <p:tag name="TIMING" val="|0|0.4|0.4|0.6|0.4|0.3|0.2|0.2|0.2|0.8|1.1|0.7"/>
</p:tagLst>
</file>

<file path=ppt/tags/tag4.xml><?xml version="1.0" encoding="utf-8"?>
<p:tagLst xmlns:a="http://schemas.openxmlformats.org/drawingml/2006/main" xmlns:r="http://schemas.openxmlformats.org/officeDocument/2006/relationships" xmlns:p="http://schemas.openxmlformats.org/presentationml/2006/main">
  <p:tag name="TIMING" val="|0.5|0.4|0.4|0.4|0.4|0.4|0.3|0.3|0.2|0.2|0.3"/>
</p:tagLst>
</file>

<file path=ppt/tags/tag5.xml><?xml version="1.0" encoding="utf-8"?>
<p:tagLst xmlns:a="http://schemas.openxmlformats.org/drawingml/2006/main" xmlns:r="http://schemas.openxmlformats.org/officeDocument/2006/relationships" xmlns:p="http://schemas.openxmlformats.org/presentationml/2006/main">
  <p:tag name="TIMING" val="|0.6|0.4|0.3|0.3"/>
</p:tagLst>
</file>

<file path=ppt/tags/tag6.xml><?xml version="1.0" encoding="utf-8"?>
<p:tagLst xmlns:a="http://schemas.openxmlformats.org/drawingml/2006/main" xmlns:r="http://schemas.openxmlformats.org/officeDocument/2006/relationships" xmlns:p="http://schemas.openxmlformats.org/presentationml/2006/main">
  <p:tag name="TIMING" val="|0.1|0.6|0.4|0.4|0.3"/>
</p:tagLst>
</file>

<file path=ppt/tags/tag7.xml><?xml version="1.0" encoding="utf-8"?>
<p:tagLst xmlns:a="http://schemas.openxmlformats.org/drawingml/2006/main" xmlns:r="http://schemas.openxmlformats.org/officeDocument/2006/relationships" xmlns:p="http://schemas.openxmlformats.org/presentationml/2006/main">
  <p:tag name="TIMING" val="|0.2|0.5|0.4|0.5|0.3|0.3|0.4|0.4"/>
</p:tagLst>
</file>

<file path=ppt/tags/tag8.xml><?xml version="1.0" encoding="utf-8"?>
<p:tagLst xmlns:a="http://schemas.openxmlformats.org/drawingml/2006/main" xmlns:r="http://schemas.openxmlformats.org/officeDocument/2006/relationships" xmlns:p="http://schemas.openxmlformats.org/presentationml/2006/main">
  <p:tag name="TIMING" val="|0.6|0.5|0.5"/>
</p:tagLst>
</file>

<file path=ppt/tags/tag9.xml><?xml version="1.0" encoding="utf-8"?>
<p:tagLst xmlns:a="http://schemas.openxmlformats.org/drawingml/2006/main" xmlns:r="http://schemas.openxmlformats.org/officeDocument/2006/relationships" xmlns:p="http://schemas.openxmlformats.org/presentationml/2006/main">
  <p:tag name="TIMING" val="|0|0.4|0.4|0.4"/>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_rels/theme5.xml.rels><?xml version="1.0" encoding="UTF-8" standalone="yes"?>
<Relationships xmlns="http://schemas.openxmlformats.org/package/2006/relationships"><Relationship Id="rId1" Type="http://schemas.openxmlformats.org/officeDocument/2006/relationships/image" Target="../media/image6.jpeg"/></Relationships>
</file>

<file path=ppt/theme/_rels/theme6.xml.rels><?xml version="1.0" encoding="UTF-8" standalone="yes"?>
<Relationships xmlns="http://schemas.openxmlformats.org/package/2006/relationships"><Relationship Id="rId1" Type="http://schemas.openxmlformats.org/officeDocument/2006/relationships/image" Target="../media/image7.jpeg"/></Relationships>
</file>

<file path=ppt/theme/_rels/theme7.xml.rels><?xml version="1.0" encoding="UTF-8" standalone="yes"?>
<Relationships xmlns="http://schemas.openxmlformats.org/package/2006/relationships"><Relationship Id="rId1" Type="http://schemas.openxmlformats.org/officeDocument/2006/relationships/image" Target="../media/image7.jpeg"/></Relationships>
</file>

<file path=ppt/theme/_rels/theme8.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1_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5.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6.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7.xml><?xml version="1.0" encoding="utf-8"?>
<a:theme xmlns:a="http://schemas.openxmlformats.org/drawingml/2006/main" name="1_Metro">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8.xml><?xml version="1.0" encoding="utf-8"?>
<a:theme xmlns:a="http://schemas.openxmlformats.org/drawingml/2006/main" name="Elementa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themeOverride>
</file>

<file path=ppt/theme/themeOverride3.xml><?xml version="1.0" encoding="utf-8"?>
<a:themeOverride xmlns:a="http://schemas.openxmlformats.org/drawingml/2006/main">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Angles</Template>
  <TotalTime>1409</TotalTime>
  <Words>1673</Words>
  <Application>Microsoft Office PowerPoint</Application>
  <PresentationFormat>On-screen Show (4:3)</PresentationFormat>
  <Paragraphs>187</Paragraphs>
  <Slides>32</Slides>
  <Notes>0</Notes>
  <HiddenSlides>0</HiddenSlides>
  <MMClips>11</MMClips>
  <ScaleCrop>false</ScaleCrop>
  <HeadingPairs>
    <vt:vector size="4" baseType="variant">
      <vt:variant>
        <vt:lpstr>Theme</vt:lpstr>
      </vt:variant>
      <vt:variant>
        <vt:i4>8</vt:i4>
      </vt:variant>
      <vt:variant>
        <vt:lpstr>Slide Titles</vt:lpstr>
      </vt:variant>
      <vt:variant>
        <vt:i4>32</vt:i4>
      </vt:variant>
    </vt:vector>
  </HeadingPairs>
  <TitlesOfParts>
    <vt:vector size="40" baseType="lpstr">
      <vt:lpstr>1_Angles</vt:lpstr>
      <vt:lpstr>Concourse</vt:lpstr>
      <vt:lpstr>1_Flow</vt:lpstr>
      <vt:lpstr>Verve</vt:lpstr>
      <vt:lpstr>NewsPrint</vt:lpstr>
      <vt:lpstr>Metro</vt:lpstr>
      <vt:lpstr>1_Metro</vt:lpstr>
      <vt:lpstr>Elemental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 calender: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81</cp:revision>
  <dcterms:created xsi:type="dcterms:W3CDTF">2023-07-21T14:50:26Z</dcterms:created>
  <dcterms:modified xsi:type="dcterms:W3CDTF">2023-08-02T12:17:31Z</dcterms:modified>
</cp:coreProperties>
</file>